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88" r:id="rId4"/>
    <p:sldId id="265" r:id="rId5"/>
    <p:sldId id="264" r:id="rId6"/>
    <p:sldId id="268" r:id="rId7"/>
    <p:sldId id="270" r:id="rId8"/>
    <p:sldId id="271" r:id="rId9"/>
    <p:sldId id="266" r:id="rId10"/>
    <p:sldId id="272" r:id="rId11"/>
    <p:sldId id="287" r:id="rId12"/>
    <p:sldId id="285" r:id="rId13"/>
    <p:sldId id="274" r:id="rId14"/>
    <p:sldId id="275" r:id="rId15"/>
    <p:sldId id="276" r:id="rId16"/>
    <p:sldId id="277" r:id="rId17"/>
    <p:sldId id="278" r:id="rId18"/>
    <p:sldId id="279" r:id="rId19"/>
    <p:sldId id="280" r:id="rId20"/>
    <p:sldId id="282" r:id="rId21"/>
    <p:sldId id="283" r:id="rId22"/>
    <p:sldId id="284" r:id="rId23"/>
    <p:sldId id="286" r:id="rId24"/>
    <p:sldId id="26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8D9C2-656A-4570-AE30-27A1C8E79470}"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AA169-5068-45DB-BA30-0293BC0F02D8}" type="slidenum">
              <a:rPr lang="en-US" smtClean="0"/>
              <a:t>‹#›</a:t>
            </a:fld>
            <a:endParaRPr lang="en-US"/>
          </a:p>
        </p:txBody>
      </p:sp>
    </p:spTree>
    <p:extLst>
      <p:ext uri="{BB962C8B-B14F-4D97-AF65-F5344CB8AC3E}">
        <p14:creationId xmlns:p14="http://schemas.microsoft.com/office/powerpoint/2010/main" val="314524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5AA169-5068-45DB-BA30-0293BC0F02D8}" type="slidenum">
              <a:rPr lang="en-US" smtClean="0"/>
              <a:t>19</a:t>
            </a:fld>
            <a:endParaRPr lang="en-US"/>
          </a:p>
        </p:txBody>
      </p:sp>
    </p:spTree>
    <p:extLst>
      <p:ext uri="{BB962C8B-B14F-4D97-AF65-F5344CB8AC3E}">
        <p14:creationId xmlns:p14="http://schemas.microsoft.com/office/powerpoint/2010/main" val="2824925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70D4A-1589-4542-AE28-C97B13FC7C03}"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58805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0D4A-1589-4542-AE28-C97B13FC7C03}"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101938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0D4A-1589-4542-AE28-C97B13FC7C03}"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223049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70D4A-1589-4542-AE28-C97B13FC7C03}"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366554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70D4A-1589-4542-AE28-C97B13FC7C03}"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391096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70D4A-1589-4542-AE28-C97B13FC7C03}"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237276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70D4A-1589-4542-AE28-C97B13FC7C03}"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226659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70D4A-1589-4542-AE28-C97B13FC7C03}"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368137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70D4A-1589-4542-AE28-C97B13FC7C03}"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339199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0D4A-1589-4542-AE28-C97B13FC7C03}"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941086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70D4A-1589-4542-AE28-C97B13FC7C03}"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5DC51-D056-457A-8395-99673D3B2E2C}" type="slidenum">
              <a:rPr lang="en-US" smtClean="0"/>
              <a:t>‹#›</a:t>
            </a:fld>
            <a:endParaRPr lang="en-US"/>
          </a:p>
        </p:txBody>
      </p:sp>
    </p:spTree>
    <p:extLst>
      <p:ext uri="{BB962C8B-B14F-4D97-AF65-F5344CB8AC3E}">
        <p14:creationId xmlns:p14="http://schemas.microsoft.com/office/powerpoint/2010/main" val="166668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70D4A-1589-4542-AE28-C97B13FC7C03}" type="datetimeFigureOut">
              <a:rPr lang="en-US" smtClean="0"/>
              <a:t>11/2/2022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5DC51-D056-457A-8395-99673D3B2E2C}" type="slidenum">
              <a:rPr lang="en-US" smtClean="0"/>
              <a:t>‹#›</a:t>
            </a:fld>
            <a:endParaRPr lang="en-US"/>
          </a:p>
        </p:txBody>
      </p:sp>
    </p:spTree>
    <p:extLst>
      <p:ext uri="{BB962C8B-B14F-4D97-AF65-F5344CB8AC3E}">
        <p14:creationId xmlns:p14="http://schemas.microsoft.com/office/powerpoint/2010/main" val="96492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16907" y="1992575"/>
            <a:ext cx="4076757" cy="1107996"/>
          </a:xfrm>
          <a:prstGeom prst="rect">
            <a:avLst/>
          </a:prstGeom>
          <a:noFill/>
        </p:spPr>
        <p:txBody>
          <a:bodyPr wrap="none" rtlCol="0">
            <a:spAutoFit/>
          </a:bodyPr>
          <a:lstStyle/>
          <a:p>
            <a:r>
              <a:rPr lang="ar-IQ" sz="6600" dirty="0" smtClean="0">
                <a:solidFill>
                  <a:srgbClr val="FF0000"/>
                </a:solidFill>
                <a:latin typeface="+mj-lt"/>
              </a:rPr>
              <a:t>الأخلاق الطبية</a:t>
            </a:r>
            <a:endParaRPr lang="en-US" sz="6600" dirty="0">
              <a:solidFill>
                <a:srgbClr val="FF0000"/>
              </a:solidFill>
              <a:latin typeface="+mj-lt"/>
            </a:endParaRPr>
          </a:p>
        </p:txBody>
      </p:sp>
      <p:sp>
        <p:nvSpPr>
          <p:cNvPr id="3" name="TextBox 2"/>
          <p:cNvSpPr txBox="1"/>
          <p:nvPr/>
        </p:nvSpPr>
        <p:spPr>
          <a:xfrm>
            <a:off x="1392072" y="4981433"/>
            <a:ext cx="1837362" cy="400110"/>
          </a:xfrm>
          <a:prstGeom prst="rect">
            <a:avLst/>
          </a:prstGeom>
          <a:noFill/>
        </p:spPr>
        <p:txBody>
          <a:bodyPr wrap="none" rtlCol="0">
            <a:spAutoFit/>
          </a:bodyPr>
          <a:lstStyle/>
          <a:p>
            <a:r>
              <a:rPr lang="ar-IQ" sz="2000" b="1" dirty="0" smtClean="0"/>
              <a:t>أ.د.مازن عبد الستار</a:t>
            </a:r>
            <a:endParaRPr lang="en-US" sz="2000" b="1" dirty="0"/>
          </a:p>
        </p:txBody>
      </p:sp>
    </p:spTree>
    <p:extLst>
      <p:ext uri="{BB962C8B-B14F-4D97-AF65-F5344CB8AC3E}">
        <p14:creationId xmlns:p14="http://schemas.microsoft.com/office/powerpoint/2010/main" val="304283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313" y="992452"/>
            <a:ext cx="11152412" cy="3970318"/>
          </a:xfrm>
          <a:prstGeom prst="rect">
            <a:avLst/>
          </a:prstGeom>
        </p:spPr>
        <p:txBody>
          <a:bodyPr wrap="none">
            <a:spAutoFit/>
          </a:bodyPr>
          <a:lstStyle/>
          <a:p>
            <a:pPr marL="285750" indent="-285750" algn="r" rtl="1">
              <a:buFont typeface="Wingdings" panose="05000000000000000000" pitchFamily="2" charset="2"/>
              <a:buChar char="v"/>
            </a:pPr>
            <a:r>
              <a:rPr lang="ar-IQ" sz="2800" b="1" dirty="0" smtClean="0">
                <a:solidFill>
                  <a:schemeClr val="accent1"/>
                </a:solidFill>
              </a:rPr>
              <a:t>الأسس الأخلاقية للعلاقة بين </a:t>
            </a:r>
            <a:r>
              <a:rPr lang="ar-IQ" sz="2800" b="1" dirty="0">
                <a:solidFill>
                  <a:schemeClr val="accent1"/>
                </a:solidFill>
              </a:rPr>
              <a:t>الطبيب </a:t>
            </a:r>
            <a:r>
              <a:rPr lang="ar-IQ" sz="2800" b="1" dirty="0" smtClean="0">
                <a:solidFill>
                  <a:schemeClr val="accent1"/>
                </a:solidFill>
              </a:rPr>
              <a:t>والمرضى</a:t>
            </a:r>
          </a:p>
          <a:p>
            <a:pPr marL="285750" indent="-285750" algn="r" rtl="1">
              <a:buFont typeface="Wingdings" panose="05000000000000000000" pitchFamily="2" charset="2"/>
              <a:buChar char="v"/>
            </a:pPr>
            <a:endParaRPr lang="ar-IQ" sz="2800" b="1" dirty="0">
              <a:solidFill>
                <a:schemeClr val="accent1"/>
              </a:solidFill>
            </a:endParaRPr>
          </a:p>
          <a:p>
            <a:pPr algn="r" rtl="1"/>
            <a:r>
              <a:rPr lang="ar-IQ" sz="2800" dirty="0" smtClean="0"/>
              <a:t>الأهداف </a:t>
            </a:r>
          </a:p>
          <a:p>
            <a:pPr marL="457200" indent="-457200" algn="r" rtl="1">
              <a:buFont typeface="Wingdings" panose="05000000000000000000" pitchFamily="2" charset="2"/>
              <a:buChar char="§"/>
            </a:pPr>
            <a:r>
              <a:rPr lang="ar-IQ" sz="2800" dirty="0" smtClean="0"/>
              <a:t>الأقتناع أن كل المرضى لهم الحق في الأحترام والمعالجة قدم المساواة</a:t>
            </a:r>
          </a:p>
          <a:p>
            <a:pPr marL="457200" indent="-457200" algn="r" rtl="1">
              <a:buFont typeface="Wingdings" panose="05000000000000000000" pitchFamily="2" charset="2"/>
              <a:buChar char="§"/>
            </a:pPr>
            <a:r>
              <a:rPr lang="ar-IQ" sz="2800" dirty="0" smtClean="0"/>
              <a:t>التعريف بالطريقة المتبعة في القرار بالنسبة الى المرضى العاجزين عن اتخاذ القرار</a:t>
            </a:r>
          </a:p>
          <a:p>
            <a:pPr marL="457200" indent="-457200" algn="r" rtl="1">
              <a:buFont typeface="Wingdings" panose="05000000000000000000" pitchFamily="2" charset="2"/>
              <a:buChar char="§"/>
            </a:pPr>
            <a:r>
              <a:rPr lang="ar-IQ" sz="2800" dirty="0" smtClean="0"/>
              <a:t>شرح وتعليل وجوب الحفاظ على السرية لفائدة المريض وماهي الظروف الأستثنائية والشرعية</a:t>
            </a:r>
          </a:p>
          <a:p>
            <a:pPr algn="r" rtl="1"/>
            <a:r>
              <a:rPr lang="ar-IQ" sz="2800" dirty="0"/>
              <a:t> </a:t>
            </a:r>
            <a:r>
              <a:rPr lang="ar-IQ" sz="2800" dirty="0" smtClean="0"/>
              <a:t>    لتجاوز قاعدة السرية</a:t>
            </a:r>
          </a:p>
          <a:p>
            <a:pPr marL="457200" indent="-457200" algn="r" rtl="1">
              <a:buFont typeface="Wingdings" panose="05000000000000000000" pitchFamily="2" charset="2"/>
              <a:buChar char="§"/>
            </a:pPr>
            <a:r>
              <a:rPr lang="ar-IQ" sz="2800" dirty="0" smtClean="0"/>
              <a:t>التعرف على أهم القضايا الأخلاقية في المهنة للتعامل مع بداية الحياة وانتهائها</a:t>
            </a:r>
          </a:p>
          <a:p>
            <a:pPr marL="457200" indent="-457200" algn="r" rtl="1">
              <a:buFont typeface="Wingdings" panose="05000000000000000000" pitchFamily="2" charset="2"/>
              <a:buChar char="§"/>
            </a:pPr>
            <a:r>
              <a:rPr lang="ar-IQ" sz="2800" dirty="0" smtClean="0"/>
              <a:t>شرح الحجج المدعّمة للموافقة من عدمها حول قضايا تيسير الموت أو المساعدة على الأنتحار</a:t>
            </a:r>
          </a:p>
        </p:txBody>
      </p:sp>
    </p:spTree>
    <p:extLst>
      <p:ext uri="{BB962C8B-B14F-4D97-AF65-F5344CB8AC3E}">
        <p14:creationId xmlns:p14="http://schemas.microsoft.com/office/powerpoint/2010/main" val="143256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263" y="586853"/>
            <a:ext cx="11054686" cy="1015663"/>
          </a:xfrm>
          <a:prstGeom prst="rect">
            <a:avLst/>
          </a:prstGeom>
        </p:spPr>
        <p:txBody>
          <a:bodyPr wrap="square">
            <a:spAutoFit/>
          </a:bodyPr>
          <a:lstStyle/>
          <a:p>
            <a:pPr algn="r" rtl="1"/>
            <a:r>
              <a:rPr lang="ar-IQ" sz="2000" b="1" dirty="0"/>
              <a:t>أنت </a:t>
            </a:r>
            <a:r>
              <a:rPr lang="ar-IQ" sz="2000" b="1" dirty="0" smtClean="0"/>
              <a:t>مقيم دوري بمعية مشرفك في العيادة الخارجية،. </a:t>
            </a:r>
            <a:r>
              <a:rPr lang="ar-IQ" sz="2000" b="1" dirty="0"/>
              <a:t>مريضتك التالية هي </a:t>
            </a:r>
            <a:r>
              <a:rPr lang="ar-IQ" sz="2000" b="1" dirty="0" smtClean="0"/>
              <a:t>السيدة ن  </a:t>
            </a:r>
            <a:r>
              <a:rPr lang="ar-IQ" sz="2000" b="1" dirty="0"/>
              <a:t>تبلغ من العمر 30 عامًا والتي يقول مشرفك إنها "</a:t>
            </a:r>
            <a:r>
              <a:rPr lang="ar-IQ" sz="2000" b="1" dirty="0" smtClean="0"/>
              <a:t>مريضة بوسواس المرض وتأتي </a:t>
            </a:r>
            <a:r>
              <a:rPr lang="ar-IQ" sz="2000" b="1" dirty="0"/>
              <a:t>دائمًا بمخاوف جديدة ، بدون مشاكل طبية حقيقية". </a:t>
            </a:r>
            <a:r>
              <a:rPr lang="ar-IQ" sz="2000" b="1" dirty="0" smtClean="0"/>
              <a:t>ينصحك مشرفك </a:t>
            </a:r>
            <a:r>
              <a:rPr lang="ar-IQ" sz="2000" b="1" dirty="0"/>
              <a:t>بأن الأدوية الوهمية (حبوب السكر) هي أفضل علاج لهؤلاء المرضى ، و </a:t>
            </a:r>
            <a:r>
              <a:rPr lang="ar-IQ" sz="2000" b="1" dirty="0" smtClean="0"/>
              <a:t>«تنجح </a:t>
            </a:r>
            <a:r>
              <a:rPr lang="ar-IQ" sz="2000" b="1" dirty="0"/>
              <a:t>الحيلة دائمًا".حدد القضايا الرئيسية التي أثيرت.</a:t>
            </a:r>
            <a:endParaRPr lang="en-US" sz="2000" b="1" dirty="0"/>
          </a:p>
        </p:txBody>
      </p:sp>
      <p:sp>
        <p:nvSpPr>
          <p:cNvPr id="3" name="Rectangle 2"/>
          <p:cNvSpPr/>
          <p:nvPr/>
        </p:nvSpPr>
        <p:spPr>
          <a:xfrm>
            <a:off x="627797" y="1815152"/>
            <a:ext cx="11232107" cy="1754326"/>
          </a:xfrm>
          <a:prstGeom prst="rect">
            <a:avLst/>
          </a:prstGeom>
        </p:spPr>
        <p:txBody>
          <a:bodyPr wrap="square">
            <a:spAutoFit/>
          </a:bodyPr>
          <a:lstStyle/>
          <a:p>
            <a:pPr algn="r" rtl="1"/>
            <a:r>
              <a:rPr lang="ar-IQ" dirty="0"/>
              <a:t>هناك جانبان يجب مراعاتهما</a:t>
            </a:r>
            <a:r>
              <a:rPr lang="ar-IQ" dirty="0" smtClean="0"/>
              <a:t>:</a:t>
            </a:r>
          </a:p>
          <a:p>
            <a:pPr algn="r" rtl="1"/>
            <a:r>
              <a:rPr lang="ar-IQ" dirty="0" smtClean="0"/>
              <a:t>من </a:t>
            </a:r>
            <a:r>
              <a:rPr lang="ar-IQ" dirty="0"/>
              <a:t>خلال خداع المرضى بشكل فعال وإعطائهم أدوية وهمية بدلاً من الأدوية الفعلية ، فإنك تقوض استقلالية </a:t>
            </a:r>
            <a:r>
              <a:rPr lang="ar-IQ" dirty="0" smtClean="0"/>
              <a:t>المريض </a:t>
            </a:r>
          </a:p>
          <a:p>
            <a:pPr algn="r" rtl="1"/>
            <a:r>
              <a:rPr lang="ar-IQ" dirty="0" smtClean="0"/>
              <a:t>حجة </a:t>
            </a:r>
            <a:r>
              <a:rPr lang="ar-IQ" dirty="0"/>
              <a:t>الانحدار الزلق: إذا كان هذا الطبيب مستعدًا لخداع هذه "الفئة" من المرضى ، فمن المحتمل أن يشعروا بالراحة في التصرف بشكل مشابه تجاه المرضى الآخرين على سبيل المثال </a:t>
            </a:r>
            <a:r>
              <a:rPr lang="ar-IQ" dirty="0" smtClean="0"/>
              <a:t>( </a:t>
            </a:r>
            <a:r>
              <a:rPr lang="ar-IQ" dirty="0"/>
              <a:t>إصابات المدخنين / مدمني الكحول / الإصابات الرياضية).قد تؤدي محاولة تصنيف المرضى (مثل </a:t>
            </a:r>
            <a:r>
              <a:rPr lang="ar-IQ" dirty="0" smtClean="0"/>
              <a:t>وسواس المرض) </a:t>
            </a:r>
            <a:r>
              <a:rPr lang="ar-IQ" dirty="0"/>
              <a:t>إلى فقدان تشخيص أكثر خطورة ، حيث ستتجاهل باستمرار أعراض العلم الأحمر المشؤومة.أثيرت قضية أخرى وهي ما إذا كان يُسمح لهذا الطبيب بممارسة الطب ، ناهيك عن تدريب المهنيين الطبيين في المستقبل.</a:t>
            </a:r>
            <a:endParaRPr lang="en-US" dirty="0"/>
          </a:p>
        </p:txBody>
      </p:sp>
      <p:sp>
        <p:nvSpPr>
          <p:cNvPr id="4" name="Rectangle 3"/>
          <p:cNvSpPr/>
          <p:nvPr/>
        </p:nvSpPr>
        <p:spPr>
          <a:xfrm>
            <a:off x="1055426" y="3807725"/>
            <a:ext cx="10804477" cy="1200329"/>
          </a:xfrm>
          <a:prstGeom prst="rect">
            <a:avLst/>
          </a:prstGeom>
        </p:spPr>
        <p:txBody>
          <a:bodyPr wrap="square">
            <a:spAutoFit/>
          </a:bodyPr>
          <a:lstStyle/>
          <a:p>
            <a:pPr algn="r" rtl="1"/>
            <a:r>
              <a:rPr lang="ar-IQ" dirty="0"/>
              <a:t>من ناحية أخرى ، يمكن القول:من المحتمل أن يكون للأدوية الوهمية (حبوب السكر) آثار جانبية أقل من وصف الأدوية البديلة الأقوى والتي من غير المحتمل أن تكون مطلوبة ، إذا لم تكن هناك حالة طبية أساسية.مع إبلاغ المرضى في كثير من الأحيان عن بعض الفوائد من الأدوية الوهمية ، فأنت تفي بواجب الإحسان كطبيب.يقوم هذا الممارس العام بإدارة المريض بفعالية بموارد محدودة ، وبالتالي لا يضع ضغطًا إضافيًا على الخدمة الصحية الوطنية التي تعاني من نقص الموارد</a:t>
            </a:r>
            <a:endParaRPr lang="en-US" dirty="0"/>
          </a:p>
        </p:txBody>
      </p:sp>
    </p:spTree>
    <p:extLst>
      <p:ext uri="{BB962C8B-B14F-4D97-AF65-F5344CB8AC3E}">
        <p14:creationId xmlns:p14="http://schemas.microsoft.com/office/powerpoint/2010/main" val="244231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438705"/>
            <a:ext cx="11914496" cy="2677656"/>
          </a:xfrm>
          <a:prstGeom prst="rect">
            <a:avLst/>
          </a:prstGeom>
        </p:spPr>
        <p:txBody>
          <a:bodyPr wrap="square">
            <a:spAutoFit/>
          </a:bodyPr>
          <a:lstStyle/>
          <a:p>
            <a:pPr algn="r" rtl="1"/>
            <a:endParaRPr lang="ar-IQ" sz="2400" b="1" dirty="0" smtClean="0"/>
          </a:p>
          <a:p>
            <a:pPr marL="342900" indent="-342900" algn="r" rtl="1">
              <a:buFont typeface="Wingdings" panose="05000000000000000000" pitchFamily="2" charset="2"/>
              <a:buChar char="v"/>
            </a:pPr>
            <a:r>
              <a:rPr lang="ar-IQ" sz="2400" b="1" dirty="0" smtClean="0">
                <a:solidFill>
                  <a:schemeClr val="accent5"/>
                </a:solidFill>
              </a:rPr>
              <a:t> بدأ </a:t>
            </a:r>
            <a:r>
              <a:rPr lang="ar-IQ" sz="2400" b="1" dirty="0">
                <a:solidFill>
                  <a:schemeClr val="accent5"/>
                </a:solidFill>
              </a:rPr>
              <a:t>العلاقة وإنهائها</a:t>
            </a:r>
          </a:p>
          <a:p>
            <a:pPr algn="r" rtl="1"/>
            <a:r>
              <a:rPr lang="ar-IQ" sz="2400" b="1" dirty="0" smtClean="0"/>
              <a:t>العلاقة </a:t>
            </a:r>
            <a:r>
              <a:rPr lang="ar-IQ" sz="2400" b="1" dirty="0"/>
              <a:t>بين الطبيب والمريض هي علاقة طوعية يتم الدخول فيها بحرية من كلا الجانبين. لا يمكن إجبار المريض على قبول طبيب معين دون موافقته / موافقتها. يجب أن يوافق الطبيب على قبول المريض. لا يمكن إجبار الطبيب على قبول مريض دون موافقته. بمجرد دخول المريض والطبيب في علاقة رعاية ، لا يمكن للطبيب إنهاء العلاقة فجأة. يجب عليه / عليها الحفاظ على رعاية المريض حتى يتمكن من العثور على مصدر بديل مناسب للرعاية ويجب عليه تقديم "إشعار معقول".</a:t>
            </a:r>
            <a:endParaRPr lang="en-US" sz="2400" b="1" dirty="0"/>
          </a:p>
        </p:txBody>
      </p:sp>
      <p:sp>
        <p:nvSpPr>
          <p:cNvPr id="3" name="Rectangle 2"/>
          <p:cNvSpPr/>
          <p:nvPr/>
        </p:nvSpPr>
        <p:spPr>
          <a:xfrm>
            <a:off x="518617" y="3384735"/>
            <a:ext cx="11395880" cy="707886"/>
          </a:xfrm>
          <a:prstGeom prst="rect">
            <a:avLst/>
          </a:prstGeom>
        </p:spPr>
        <p:txBody>
          <a:bodyPr wrap="square">
            <a:spAutoFit/>
          </a:bodyPr>
          <a:lstStyle/>
          <a:p>
            <a:pPr marL="342900" indent="-342900" algn="r" rtl="1">
              <a:buFont typeface="Wingdings" panose="05000000000000000000" pitchFamily="2" charset="2"/>
              <a:buChar char="v"/>
            </a:pPr>
            <a:r>
              <a:rPr lang="ar-IQ" sz="2000" b="1" dirty="0" smtClean="0">
                <a:solidFill>
                  <a:schemeClr val="accent5"/>
                </a:solidFill>
              </a:rPr>
              <a:t> </a:t>
            </a:r>
            <a:r>
              <a:rPr lang="ar-IQ" sz="2000" b="1" dirty="0"/>
              <a:t>لا يجوز للطبيب أن يتخلى عن المريض ، سواء كان المريض </a:t>
            </a:r>
            <a:r>
              <a:rPr lang="ar-IQ" sz="2000" b="1" dirty="0" smtClean="0"/>
              <a:t> </a:t>
            </a:r>
            <a:r>
              <a:rPr lang="ar-IQ" sz="2000" b="1" dirty="0"/>
              <a:t>يدفع </a:t>
            </a:r>
            <a:r>
              <a:rPr lang="ar-IQ" sz="2000" b="1" dirty="0" smtClean="0"/>
              <a:t>الاَجر أو </a:t>
            </a:r>
            <a:r>
              <a:rPr lang="ar-IQ" sz="2000" b="1" dirty="0"/>
              <a:t>لا</a:t>
            </a:r>
            <a:r>
              <a:rPr lang="ar-IQ" sz="2000" b="1" dirty="0" smtClean="0"/>
              <a:t>.</a:t>
            </a:r>
          </a:p>
          <a:p>
            <a:pPr algn="r" rtl="1"/>
            <a:r>
              <a:rPr lang="ar-IQ" sz="2000" b="1" dirty="0"/>
              <a:t> </a:t>
            </a:r>
            <a:r>
              <a:rPr lang="ar-IQ" sz="2000" b="1" dirty="0" smtClean="0"/>
              <a:t>     </a:t>
            </a:r>
            <a:r>
              <a:rPr lang="ar-IQ" sz="2000" b="1" dirty="0"/>
              <a:t>حتى لو تصرف المريض بشكل سيء ، فلا يمكنك التخلي عن المريض</a:t>
            </a:r>
            <a:endParaRPr lang="en-US" sz="2000" b="1" dirty="0"/>
          </a:p>
        </p:txBody>
      </p:sp>
      <p:sp>
        <p:nvSpPr>
          <p:cNvPr id="4" name="Rectangle 3"/>
          <p:cNvSpPr/>
          <p:nvPr/>
        </p:nvSpPr>
        <p:spPr>
          <a:xfrm>
            <a:off x="416258" y="4216617"/>
            <a:ext cx="11600598" cy="1200329"/>
          </a:xfrm>
          <a:prstGeom prst="rect">
            <a:avLst/>
          </a:prstGeom>
        </p:spPr>
        <p:txBody>
          <a:bodyPr wrap="square">
            <a:spAutoFit/>
          </a:bodyPr>
          <a:lstStyle/>
          <a:p>
            <a:pPr marL="342900" indent="-342900" algn="r" rtl="1">
              <a:buFont typeface="Wingdings" panose="05000000000000000000" pitchFamily="2" charset="2"/>
              <a:buChar char="v"/>
            </a:pPr>
            <a:endParaRPr lang="ar-IQ" sz="2400" b="1" dirty="0" smtClean="0">
              <a:solidFill>
                <a:schemeClr val="accent1"/>
              </a:solidFill>
            </a:endParaRPr>
          </a:p>
          <a:p>
            <a:pPr marL="342900" indent="-342900" algn="r" rtl="1">
              <a:buFont typeface="Wingdings" panose="05000000000000000000" pitchFamily="2" charset="2"/>
              <a:buChar char="v"/>
            </a:pPr>
            <a:r>
              <a:rPr lang="ar-IQ" sz="2400" b="1" dirty="0" smtClean="0">
                <a:solidFill>
                  <a:schemeClr val="tx2"/>
                </a:solidFill>
              </a:rPr>
              <a:t>الهدايا</a:t>
            </a:r>
            <a:r>
              <a:rPr lang="ar-IQ" sz="2400" b="1" dirty="0" smtClean="0">
                <a:solidFill>
                  <a:schemeClr val="accent1"/>
                </a:solidFill>
              </a:rPr>
              <a:t> </a:t>
            </a:r>
            <a:r>
              <a:rPr lang="ar-IQ" sz="2400" b="1" dirty="0">
                <a:solidFill>
                  <a:schemeClr val="tx2"/>
                </a:solidFill>
              </a:rPr>
              <a:t>المقدمة من المرضى مقبولة من قبل الطبيب </a:t>
            </a:r>
            <a:r>
              <a:rPr lang="ar-IQ" sz="2400" b="1" dirty="0" smtClean="0">
                <a:solidFill>
                  <a:schemeClr val="tx2"/>
                </a:solidFill>
              </a:rPr>
              <a:t>اذا كانت الهدايا صغيرة أو ذات قيمة متواضعة </a:t>
            </a:r>
            <a:r>
              <a:rPr lang="ar-IQ" sz="2400" b="1" dirty="0">
                <a:solidFill>
                  <a:schemeClr val="tx2"/>
                </a:solidFill>
              </a:rPr>
              <a:t>أو </a:t>
            </a:r>
            <a:r>
              <a:rPr lang="ar-IQ" sz="2400" b="1" dirty="0" smtClean="0">
                <a:solidFill>
                  <a:schemeClr val="tx2"/>
                </a:solidFill>
              </a:rPr>
              <a:t>دنيا </a:t>
            </a:r>
            <a:r>
              <a:rPr lang="ar-IQ" sz="2400" b="1" dirty="0">
                <a:solidFill>
                  <a:schemeClr val="tx2"/>
                </a:solidFill>
              </a:rPr>
              <a:t>طالما أن المريض لا يتوقع مستوى أعلى من الرعاية أو شكلًا مختلفًا من العلاج بناءً على الهدية</a:t>
            </a:r>
            <a:r>
              <a:rPr lang="ar-IQ" sz="2400" b="1" dirty="0">
                <a:solidFill>
                  <a:schemeClr val="accent1"/>
                </a:solidFill>
              </a:rPr>
              <a:t>. </a:t>
            </a:r>
            <a:endParaRPr lang="en-US" sz="2400" b="1" dirty="0">
              <a:solidFill>
                <a:schemeClr val="accent1"/>
              </a:solidFill>
            </a:endParaRPr>
          </a:p>
        </p:txBody>
      </p:sp>
    </p:spTree>
    <p:extLst>
      <p:ext uri="{BB962C8B-B14F-4D97-AF65-F5344CB8AC3E}">
        <p14:creationId xmlns:p14="http://schemas.microsoft.com/office/powerpoint/2010/main" val="213276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546" y="286603"/>
            <a:ext cx="11081982" cy="2677656"/>
          </a:xfrm>
          <a:prstGeom prst="rect">
            <a:avLst/>
          </a:prstGeom>
          <a:noFill/>
        </p:spPr>
        <p:txBody>
          <a:bodyPr wrap="square" rtlCol="0">
            <a:spAutoFit/>
          </a:bodyPr>
          <a:lstStyle/>
          <a:p>
            <a:pPr algn="r"/>
            <a:r>
              <a:rPr lang="ar-IQ" sz="2400" b="1" u="sng" dirty="0" smtClean="0">
                <a:solidFill>
                  <a:schemeClr val="accent1">
                    <a:lumMod val="75000"/>
                  </a:schemeClr>
                </a:solidFill>
              </a:rPr>
              <a:t>ماهي خاصية علاقه الطبيب بالمريض؟</a:t>
            </a:r>
          </a:p>
          <a:p>
            <a:pPr algn="r"/>
            <a:endParaRPr lang="ar-IQ" sz="2400" b="1" u="sng" dirty="0">
              <a:solidFill>
                <a:schemeClr val="accent1">
                  <a:lumMod val="75000"/>
                </a:schemeClr>
              </a:solidFill>
            </a:endParaRPr>
          </a:p>
          <a:p>
            <a:pPr algn="r"/>
            <a:endParaRPr lang="ar-IQ" sz="2400" b="1" u="sng" dirty="0">
              <a:solidFill>
                <a:schemeClr val="accent1">
                  <a:lumMod val="75000"/>
                </a:schemeClr>
              </a:solidFill>
            </a:endParaRPr>
          </a:p>
          <a:p>
            <a:pPr algn="r"/>
            <a:r>
              <a:rPr lang="ar-IQ" sz="2400" dirty="0" smtClean="0"/>
              <a:t>علاقة الطبيب بالمريض هي حجر الزاويه في الممارسات الطبيه .</a:t>
            </a:r>
          </a:p>
          <a:p>
            <a:pPr algn="r"/>
            <a:r>
              <a:rPr lang="ar-IQ" sz="2400" dirty="0" smtClean="0"/>
              <a:t>ان اعلان جينيف يطلب من الطبيب عند ممارسة عمله أن يعمل بالالتزم الذي يقول سوف أضع صحة مريضي فوق كل أعتبار- وكما ينص قانون الأخلاقيات الطبيه ان-الطبيب مطالب بمعاملة مرضاه بكل اخلاص و يلتزم بمدهم بكل معلوماتهم العلميه التي تخصهم </a:t>
            </a:r>
          </a:p>
        </p:txBody>
      </p:sp>
    </p:spTree>
    <p:extLst>
      <p:ext uri="{BB962C8B-B14F-4D97-AF65-F5344CB8AC3E}">
        <p14:creationId xmlns:p14="http://schemas.microsoft.com/office/powerpoint/2010/main" val="8492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0316" y="464023"/>
            <a:ext cx="11301684" cy="3939540"/>
          </a:xfrm>
          <a:prstGeom prst="rect">
            <a:avLst/>
          </a:prstGeom>
          <a:noFill/>
        </p:spPr>
        <p:txBody>
          <a:bodyPr wrap="none" lIns="91440" tIns="45720" rIns="91440" bIns="45720">
            <a:spAutoFit/>
          </a:bodyPr>
          <a:lstStyle/>
          <a:p>
            <a:pPr algn="r"/>
            <a:r>
              <a:rPr lang="ar-IQ" sz="2400" b="1" cap="none" spc="0" dirty="0" smtClean="0">
                <a:ln w="0"/>
                <a:solidFill>
                  <a:schemeClr val="accent1">
                    <a:lumMod val="75000"/>
                  </a:schemeClr>
                </a:solidFill>
                <a:effectLst>
                  <a:outerShdw blurRad="38100" dist="19050" dir="2700000" algn="tl" rotWithShape="0">
                    <a:schemeClr val="dk1">
                      <a:alpha val="40000"/>
                    </a:schemeClr>
                  </a:outerShdw>
                </a:effectLst>
              </a:rPr>
              <a:t>الاحترام والمساواة في المعامله</a:t>
            </a:r>
          </a:p>
          <a:p>
            <a:pPr algn="r"/>
            <a:endParaRPr lang="ar-IQ" sz="2400" b="1" cap="none" spc="0" dirty="0" smtClean="0">
              <a:ln w="0"/>
              <a:solidFill>
                <a:schemeClr val="accent1">
                  <a:lumMod val="75000"/>
                </a:schemeClr>
              </a:solidFill>
              <a:effectLst>
                <a:outerShdw blurRad="38100" dist="19050" dir="2700000" algn="tl" rotWithShape="0">
                  <a:schemeClr val="dk1">
                    <a:alpha val="40000"/>
                  </a:schemeClr>
                </a:outerShdw>
              </a:effectLst>
            </a:endParaRPr>
          </a:p>
          <a:p>
            <a:pPr algn="r"/>
            <a:r>
              <a:rPr lang="ar-IQ" sz="2400" dirty="0" smtClean="0">
                <a:ln w="0"/>
                <a:effectLst>
                  <a:outerShdw blurRad="38100" dist="19050" dir="2700000" algn="tl" rotWithShape="0">
                    <a:schemeClr val="dk1">
                      <a:alpha val="40000"/>
                    </a:schemeClr>
                  </a:outerShdw>
                </a:effectLst>
              </a:rPr>
              <a:t>نظرية وجوب احترام أي بشر ومعالجتهم على قدم المساواة </a:t>
            </a:r>
            <a:r>
              <a:rPr lang="ar-IQ" sz="2400" b="0" cap="none" spc="0" dirty="0" smtClean="0">
                <a:ln w="0"/>
                <a:solidFill>
                  <a:schemeClr val="tx1"/>
                </a:solidFill>
                <a:effectLst>
                  <a:outerShdw blurRad="38100" dist="19050" dir="2700000" algn="tl" rotWithShape="0">
                    <a:schemeClr val="dk1">
                      <a:alpha val="40000"/>
                    </a:schemeClr>
                  </a:outerShdw>
                </a:effectLst>
              </a:rPr>
              <a:t>حديث نسبيا</a:t>
            </a:r>
            <a:r>
              <a:rPr lang="ar-IQ" sz="2400" dirty="0" smtClean="0">
                <a:ln w="0"/>
                <a:effectLst>
                  <a:outerShdw blurRad="38100" dist="19050" dir="2700000" algn="tl" rotWithShape="0">
                    <a:schemeClr val="dk1">
                      <a:alpha val="40000"/>
                    </a:schemeClr>
                  </a:outerShdw>
                </a:effectLst>
              </a:rPr>
              <a:t>.</a:t>
            </a:r>
          </a:p>
          <a:p>
            <a:pPr algn="r"/>
            <a:r>
              <a:rPr lang="ar-IQ" sz="2400" dirty="0" smtClean="0">
                <a:ln w="0"/>
                <a:effectLst>
                  <a:outerShdw blurRad="38100" dist="19050" dir="2700000" algn="tl" rotWithShape="0">
                    <a:schemeClr val="dk1">
                      <a:alpha val="40000"/>
                    </a:schemeClr>
                  </a:outerShdw>
                </a:effectLst>
              </a:rPr>
              <a:t> </a:t>
            </a:r>
            <a:r>
              <a:rPr lang="ar-IQ" sz="2800" dirty="0" smtClean="0">
                <a:ln w="0"/>
                <a:effectLst>
                  <a:outerShdw blurRad="38100" dist="19050" dir="2700000" algn="tl" rotWithShape="0">
                    <a:schemeClr val="dk1">
                      <a:alpha val="40000"/>
                    </a:schemeClr>
                  </a:outerShdw>
                </a:effectLst>
              </a:rPr>
              <a:t> </a:t>
            </a:r>
            <a:endParaRPr lang="ar-IQ" sz="1400" dirty="0" smtClean="0">
              <a:ln w="0"/>
              <a:effectLst>
                <a:outerShdw blurRad="38100" dist="19050" dir="2700000" algn="tl" rotWithShape="0">
                  <a:schemeClr val="dk1">
                    <a:alpha val="40000"/>
                  </a:schemeClr>
                </a:outerShdw>
              </a:effectLst>
            </a:endParaRPr>
          </a:p>
          <a:p>
            <a:pPr marL="342900" indent="-342900" algn="r" rtl="1">
              <a:buFont typeface="Wingdings" panose="05000000000000000000" pitchFamily="2" charset="2"/>
              <a:buChar char="v"/>
            </a:pPr>
            <a:r>
              <a:rPr lang="ar-IQ" sz="2400" dirty="0">
                <a:ln w="0"/>
                <a:effectLst>
                  <a:outerShdw blurRad="38100" dist="19050" dir="2700000" algn="tl" rotWithShape="0">
                    <a:schemeClr val="dk1">
                      <a:alpha val="40000"/>
                    </a:schemeClr>
                  </a:outerShdw>
                </a:effectLst>
              </a:rPr>
              <a:t>شهد القرن العشرون تطورا ملحوظا لمفهوم حقوق الانسان وكانت من أولى اهتمامات منظمة ألأمم المتحده عند </a:t>
            </a:r>
            <a:endParaRPr lang="ar-IQ" sz="2400" dirty="0" smtClean="0">
              <a:ln w="0"/>
              <a:effectLst>
                <a:outerShdw blurRad="38100" dist="19050" dir="2700000" algn="tl" rotWithShape="0">
                  <a:schemeClr val="dk1">
                    <a:alpha val="40000"/>
                  </a:schemeClr>
                </a:outerShdw>
              </a:effectLst>
            </a:endParaRPr>
          </a:p>
          <a:p>
            <a:pPr algn="r" rtl="1"/>
            <a:r>
              <a:rPr lang="ar-IQ" sz="2400" dirty="0" smtClean="0">
                <a:ln w="0"/>
                <a:effectLst>
                  <a:outerShdw blurRad="38100" dist="19050" dir="2700000" algn="tl" rotWithShape="0">
                    <a:schemeClr val="dk1">
                      <a:alpha val="40000"/>
                    </a:schemeClr>
                  </a:outerShdw>
                </a:effectLst>
              </a:rPr>
              <a:t>تأسيسها اصدارالاعلان </a:t>
            </a:r>
            <a:r>
              <a:rPr lang="ar-IQ" sz="2400" dirty="0">
                <a:ln w="0"/>
                <a:effectLst>
                  <a:outerShdw blurRad="38100" dist="19050" dir="2700000" algn="tl" rotWithShape="0">
                    <a:schemeClr val="dk1">
                      <a:alpha val="40000"/>
                    </a:schemeClr>
                  </a:outerShdw>
                </a:effectLst>
              </a:rPr>
              <a:t>العالمي لحقوق </a:t>
            </a:r>
            <a:r>
              <a:rPr lang="ar-IQ" sz="2400" dirty="0" smtClean="0">
                <a:ln w="0"/>
                <a:effectLst>
                  <a:outerShdw blurRad="38100" dist="19050" dir="2700000" algn="tl" rotWithShape="0">
                    <a:schemeClr val="dk1">
                      <a:alpha val="40000"/>
                    </a:schemeClr>
                  </a:outerShdw>
                </a:effectLst>
              </a:rPr>
              <a:t>الانسان1948 </a:t>
            </a:r>
            <a:r>
              <a:rPr lang="ar-IQ" sz="2400" dirty="0">
                <a:ln w="0"/>
                <a:effectLst>
                  <a:outerShdw blurRad="38100" dist="19050" dir="2700000" algn="tl" rotWithShape="0">
                    <a:schemeClr val="dk1">
                      <a:alpha val="40000"/>
                    </a:schemeClr>
                  </a:outerShdw>
                </a:effectLst>
              </a:rPr>
              <a:t>الذي يقول </a:t>
            </a:r>
            <a:r>
              <a:rPr lang="ar-IQ" sz="2400" dirty="0" smtClean="0">
                <a:ln w="0"/>
                <a:effectLst>
                  <a:outerShdw blurRad="38100" dist="19050" dir="2700000" algn="tl" rotWithShape="0">
                    <a:schemeClr val="dk1">
                      <a:alpha val="40000"/>
                    </a:schemeClr>
                  </a:outerShdw>
                </a:effectLst>
              </a:rPr>
              <a:t>في فصله </a:t>
            </a:r>
            <a:r>
              <a:rPr lang="ar-IQ" sz="2400" dirty="0">
                <a:ln w="0"/>
                <a:effectLst>
                  <a:outerShdw blurRad="38100" dist="19050" dir="2700000" algn="tl" rotWithShape="0">
                    <a:schemeClr val="dk1">
                      <a:alpha val="40000"/>
                    </a:schemeClr>
                  </a:outerShdw>
                </a:effectLst>
              </a:rPr>
              <a:t>الاول كل البشر يولدون احرارا </a:t>
            </a:r>
            <a:endParaRPr lang="ar-IQ" sz="2400" dirty="0" smtClean="0">
              <a:ln w="0"/>
              <a:effectLst>
                <a:outerShdw blurRad="38100" dist="19050" dir="2700000" algn="tl" rotWithShape="0">
                  <a:schemeClr val="dk1">
                    <a:alpha val="40000"/>
                  </a:schemeClr>
                </a:outerShdw>
              </a:effectLst>
            </a:endParaRPr>
          </a:p>
          <a:p>
            <a:pPr algn="r" rtl="1"/>
            <a:r>
              <a:rPr lang="ar-IQ" sz="2400" dirty="0" smtClean="0">
                <a:ln w="0"/>
                <a:effectLst>
                  <a:outerShdw blurRad="38100" dist="19050" dir="2700000" algn="tl" rotWithShape="0">
                    <a:schemeClr val="dk1">
                      <a:alpha val="40000"/>
                    </a:schemeClr>
                  </a:outerShdw>
                </a:effectLst>
              </a:rPr>
              <a:t>ومتساوين </a:t>
            </a:r>
            <a:r>
              <a:rPr lang="ar-IQ" sz="2400" dirty="0">
                <a:ln w="0"/>
                <a:effectLst>
                  <a:outerShdw blurRad="38100" dist="19050" dir="2700000" algn="tl" rotWithShape="0">
                    <a:schemeClr val="dk1">
                      <a:alpha val="40000"/>
                    </a:schemeClr>
                  </a:outerShdw>
                </a:effectLst>
              </a:rPr>
              <a:t>في الكرامه </a:t>
            </a:r>
            <a:r>
              <a:rPr lang="ar-IQ" sz="2400" dirty="0" smtClean="0">
                <a:ln w="0"/>
                <a:effectLst>
                  <a:outerShdw blurRad="38100" dist="19050" dir="2700000" algn="tl" rotWithShape="0">
                    <a:schemeClr val="dk1">
                      <a:alpha val="40000"/>
                    </a:schemeClr>
                  </a:outerShdw>
                </a:effectLst>
              </a:rPr>
              <a:t>والحقوق  وقد </a:t>
            </a:r>
            <a:r>
              <a:rPr lang="ar-IQ" sz="2400" dirty="0">
                <a:ln w="0"/>
                <a:effectLst>
                  <a:outerShdw blurRad="38100" dist="19050" dir="2700000" algn="tl" rotWithShape="0">
                    <a:schemeClr val="dk1">
                      <a:alpha val="40000"/>
                    </a:schemeClr>
                  </a:outerShdw>
                </a:effectLst>
              </a:rPr>
              <a:t>اصدرت عدة منظمات اخرى </a:t>
            </a:r>
            <a:r>
              <a:rPr lang="ar-IQ" sz="2400" dirty="0" smtClean="0">
                <a:ln w="0"/>
                <a:effectLst>
                  <a:outerShdw blurRad="38100" dist="19050" dir="2700000" algn="tl" rotWithShape="0">
                    <a:schemeClr val="dk1">
                      <a:alpha val="40000"/>
                    </a:schemeClr>
                  </a:outerShdw>
                </a:effectLst>
              </a:rPr>
              <a:t>قوميه </a:t>
            </a:r>
            <a:r>
              <a:rPr lang="ar-IQ" sz="2400" dirty="0">
                <a:ln w="0"/>
                <a:effectLst>
                  <a:outerShdw blurRad="38100" dist="19050" dir="2700000" algn="tl" rotWithShape="0">
                    <a:schemeClr val="dk1">
                      <a:alpha val="40000"/>
                    </a:schemeClr>
                  </a:outerShdw>
                </a:effectLst>
              </a:rPr>
              <a:t>وعالميه عدة تصريحات تخص مجموعات </a:t>
            </a:r>
            <a:endParaRPr lang="ar-IQ" sz="2400" dirty="0" smtClean="0">
              <a:ln w="0"/>
              <a:effectLst>
                <a:outerShdw blurRad="38100" dist="19050" dir="2700000" algn="tl" rotWithShape="0">
                  <a:schemeClr val="dk1">
                    <a:alpha val="40000"/>
                  </a:schemeClr>
                </a:outerShdw>
              </a:effectLst>
            </a:endParaRPr>
          </a:p>
          <a:p>
            <a:pPr algn="r" rtl="1"/>
            <a:r>
              <a:rPr lang="ar-IQ" sz="2400" dirty="0" smtClean="0">
                <a:ln w="0"/>
                <a:effectLst>
                  <a:outerShdw blurRad="38100" dist="19050" dir="2700000" algn="tl" rotWithShape="0">
                    <a:schemeClr val="dk1">
                      <a:alpha val="40000"/>
                    </a:schemeClr>
                  </a:outerShdw>
                </a:effectLst>
              </a:rPr>
              <a:t>معينه </a:t>
            </a:r>
            <a:r>
              <a:rPr lang="ar-IQ" sz="2400" dirty="0">
                <a:ln w="0"/>
                <a:effectLst>
                  <a:outerShdw blurRad="38100" dist="19050" dir="2700000" algn="tl" rotWithShape="0">
                    <a:schemeClr val="dk1">
                      <a:alpha val="40000"/>
                    </a:schemeClr>
                  </a:outerShdw>
                </a:effectLst>
              </a:rPr>
              <a:t>من البشر مثل حقوق </a:t>
            </a:r>
            <a:r>
              <a:rPr lang="ar-IQ" sz="2400" dirty="0" smtClean="0">
                <a:ln w="0"/>
                <a:effectLst>
                  <a:outerShdw blurRad="38100" dist="19050" dir="2700000" algn="tl" rotWithShape="0">
                    <a:schemeClr val="dk1">
                      <a:alpha val="40000"/>
                    </a:schemeClr>
                  </a:outerShdw>
                </a:effectLst>
              </a:rPr>
              <a:t>الطفل أو </a:t>
            </a:r>
            <a:r>
              <a:rPr lang="ar-IQ" sz="2400" u="sng" dirty="0">
                <a:ln w="0"/>
                <a:effectLst>
                  <a:outerShdw blurRad="38100" dist="19050" dir="2700000" algn="tl" rotWithShape="0">
                    <a:schemeClr val="dk1">
                      <a:alpha val="40000"/>
                    </a:schemeClr>
                  </a:outerShdw>
                </a:effectLst>
              </a:rPr>
              <a:t>حقوق المريض </a:t>
            </a:r>
            <a:r>
              <a:rPr lang="ar-IQ" sz="2400" dirty="0">
                <a:ln w="0"/>
                <a:effectLst>
                  <a:outerShdw blurRad="38100" dist="19050" dir="2700000" algn="tl" rotWithShape="0">
                    <a:schemeClr val="dk1">
                      <a:alpha val="40000"/>
                    </a:schemeClr>
                  </a:outerShdw>
                </a:effectLst>
              </a:rPr>
              <a:t>أو حقوق المستهلك الخ-</a:t>
            </a:r>
          </a:p>
          <a:p>
            <a:pPr algn="ctr"/>
            <a:endParaRPr lang="ar-IQ" sz="5400" b="0" cap="none" spc="0" dirty="0" smtClean="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90558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22830"/>
            <a:ext cx="12191999" cy="5262979"/>
          </a:xfrm>
          <a:prstGeom prst="rect">
            <a:avLst/>
          </a:prstGeom>
          <a:noFill/>
        </p:spPr>
        <p:txBody>
          <a:bodyPr wrap="square" rtlCol="0">
            <a:spAutoFit/>
          </a:bodyPr>
          <a:lstStyle/>
          <a:p>
            <a:pPr algn="r" rtl="1"/>
            <a:endParaRPr lang="ar-IQ" sz="2000" dirty="0" smtClean="0"/>
          </a:p>
          <a:p>
            <a:pPr algn="r"/>
            <a:r>
              <a:rPr lang="ar-IQ" sz="2000" b="1" dirty="0" smtClean="0"/>
              <a:t>ولسنوات قليله مضت اختلفت نظريات مهنة الطب حول المساواة بين المرضى وحقوقهم اذ يطلب من الطبيب ألا يجيز عند مباشره مرضاه أعتبارات </a:t>
            </a:r>
            <a:r>
              <a:rPr lang="ar-IQ" sz="2000" b="1" u="sng" dirty="0" smtClean="0"/>
              <a:t>السن أو المرض أو العجز </a:t>
            </a:r>
            <a:r>
              <a:rPr lang="ar-IQ" sz="2000" b="1" u="sng" dirty="0"/>
              <a:t>أ</a:t>
            </a:r>
            <a:r>
              <a:rPr lang="ar-IQ" sz="2000" b="1" u="sng" dirty="0" smtClean="0"/>
              <a:t>و العقيدة </a:t>
            </a:r>
            <a:r>
              <a:rPr lang="ar-IQ" sz="2000" b="1" u="sng" dirty="0"/>
              <a:t>أ</a:t>
            </a:r>
            <a:r>
              <a:rPr lang="ar-IQ" sz="2000" b="1" u="sng" dirty="0" smtClean="0"/>
              <a:t>و الاصل العرقي أو الجنس أو الانتماء السياسي أو الميل الجنسي </a:t>
            </a:r>
            <a:r>
              <a:rPr lang="ar-IQ" b="1" u="sng" dirty="0"/>
              <a:t>أ</a:t>
            </a:r>
            <a:r>
              <a:rPr lang="ar-IQ" b="1" u="sng" dirty="0" smtClean="0"/>
              <a:t>و </a:t>
            </a:r>
            <a:r>
              <a:rPr lang="ar-IQ" sz="2000" b="1" u="sng" dirty="0" smtClean="0"/>
              <a:t>الحاله الاجتماعيه </a:t>
            </a:r>
          </a:p>
          <a:p>
            <a:pPr algn="r"/>
            <a:r>
              <a:rPr lang="ar-IQ" b="1" dirty="0" smtClean="0"/>
              <a:t>يجب الا تتعارض كل هذه </a:t>
            </a:r>
            <a:r>
              <a:rPr lang="ar-IQ" sz="2000" b="1" dirty="0" smtClean="0"/>
              <a:t>الاعتبارات  وشعور الطبيب بواجبه نحو مريضه =اعلان جينيف= ومن جهه اخرى نرى الاطباء يطالبون بحقهم في رفض معالجة مريض في حالات معينة ولأن وجدت احيانا أسباب شرعيه لرفض الطبيب معالجة مريض مثل ازدحام جدول الاعمال </a:t>
            </a:r>
            <a:r>
              <a:rPr lang="ar-IQ" sz="2000" b="1" dirty="0"/>
              <a:t>أ</a:t>
            </a:r>
            <a:r>
              <a:rPr lang="ar-IQ" sz="2000" b="1" dirty="0" smtClean="0"/>
              <a:t>و الشعور بعدم الأهليه </a:t>
            </a:r>
            <a:r>
              <a:rPr lang="ar-IQ" sz="2000" b="1" dirty="0"/>
              <a:t>أ</a:t>
            </a:r>
            <a:r>
              <a:rPr lang="ar-IQ" sz="2000" b="1" dirty="0" smtClean="0"/>
              <a:t>و عدم الاختصاص يجعل الطبيب يمارس ميزه ما دون الزامه بتبرير موقفه ففي تلك الحاله يكون ضمير الطبيب هو الحكم وهو الواعز الوحيد لعدم خرق حقوق الانسان اذ لا مجال هنا للقوانين أو العقوبات التاديبيه عندما يعبر الطبيب عن موقفه من معالجه مريض </a:t>
            </a:r>
          </a:p>
          <a:p>
            <a:pPr algn="r"/>
            <a:endParaRPr lang="ar-IQ" sz="2000" b="1" u="sng" dirty="0" smtClean="0">
              <a:solidFill>
                <a:srgbClr val="00B050"/>
              </a:solidFill>
            </a:endParaRPr>
          </a:p>
          <a:p>
            <a:pPr marL="342900" indent="-342900" algn="r" rtl="1">
              <a:buFont typeface="Wingdings" panose="05000000000000000000" pitchFamily="2" charset="2"/>
              <a:buChar char="v"/>
            </a:pPr>
            <a:r>
              <a:rPr lang="ar-IQ" sz="2000" b="1" u="sng" dirty="0" smtClean="0">
                <a:solidFill>
                  <a:srgbClr val="00B050"/>
                </a:solidFill>
              </a:rPr>
              <a:t>وان الشفقه تعتمد على احترام كرامة البشر وقيمه </a:t>
            </a:r>
            <a:r>
              <a:rPr lang="ar-IQ" sz="2000" b="1" dirty="0" smtClean="0"/>
              <a:t>مع كونها لا تقف عند هذا الحد اذ تستجيب لحساسيه المريض عند المرض </a:t>
            </a:r>
            <a:r>
              <a:rPr lang="ar-IQ" sz="2000" b="1" dirty="0"/>
              <a:t>أ</a:t>
            </a:r>
            <a:r>
              <a:rPr lang="ar-IQ" sz="2000" b="1" dirty="0" smtClean="0"/>
              <a:t>و العجز والمريض الذي يشعر رأفة الطبيب نحوه يرتاح له ويتيقن أن الطبيب سوف يبذل نحوه قصارى جهده وهذا الشعور يساعد على شفائه هذه الثقه التي هي ضروريه في علاقة الطبيب بالمريض تفيد عادة في الزام الطبيب بعدم التخلي عن مريض تعهد بتمكينه من الرعايه الطبيه </a:t>
            </a:r>
          </a:p>
          <a:p>
            <a:pPr marL="342900" indent="-342900" algn="r" rtl="1">
              <a:buFont typeface="Wingdings" panose="05000000000000000000" pitchFamily="2" charset="2"/>
              <a:buChar char="v"/>
            </a:pPr>
            <a:endParaRPr lang="ar-IQ" sz="2000" b="1" dirty="0"/>
          </a:p>
          <a:p>
            <a:pPr marL="342900" indent="-342900" algn="r" rtl="1">
              <a:buFont typeface="Wingdings" panose="05000000000000000000" pitchFamily="2" charset="2"/>
              <a:buChar char="v"/>
            </a:pPr>
            <a:endParaRPr lang="ar-IQ" sz="2000" b="1" dirty="0" smtClean="0"/>
          </a:p>
          <a:p>
            <a:pPr algn="r"/>
            <a:r>
              <a:rPr lang="ar-IQ" sz="2000" b="1" dirty="0" smtClean="0"/>
              <a:t>    يذكر القانون الدولي للأخلاقيات الطبيه ان السبب الوحيد الجائز لوضع حد لعلاقة لطبيب بمريضه هو ان يعبر المريض عن رغبته في استشارة              زميل ذي اختصاصات اخرى </a:t>
            </a:r>
          </a:p>
          <a:p>
            <a:r>
              <a:rPr lang="ar-IQ" b="1" dirty="0" smtClean="0"/>
              <a:t> </a:t>
            </a:r>
          </a:p>
          <a:p>
            <a:r>
              <a:rPr lang="ar-IQ" b="1" dirty="0" smtClean="0"/>
              <a:t> </a:t>
            </a:r>
          </a:p>
        </p:txBody>
      </p:sp>
    </p:spTree>
    <p:extLst>
      <p:ext uri="{BB962C8B-B14F-4D97-AF65-F5344CB8AC3E}">
        <p14:creationId xmlns:p14="http://schemas.microsoft.com/office/powerpoint/2010/main" val="133390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1953416" cy="6001643"/>
          </a:xfrm>
          <a:prstGeom prst="rect">
            <a:avLst/>
          </a:prstGeom>
          <a:noFill/>
        </p:spPr>
        <p:txBody>
          <a:bodyPr wrap="square" rtlCol="0">
            <a:spAutoFit/>
          </a:bodyPr>
          <a:lstStyle/>
          <a:p>
            <a:pPr marL="342900" indent="-342900" algn="r" rtl="1">
              <a:buFont typeface="Wingdings" panose="05000000000000000000" pitchFamily="2" charset="2"/>
              <a:buChar char="v"/>
            </a:pPr>
            <a:r>
              <a:rPr lang="ar-IQ" sz="2000" b="1" dirty="0"/>
              <a:t>يجب على الطبيب معاملة مرضاه بكامل الاخلاص وتمكينهم </a:t>
            </a:r>
            <a:r>
              <a:rPr lang="ar-IQ" sz="2000" b="1" dirty="0" smtClean="0"/>
              <a:t>من كل الوسائل العلميه واذا لم تسعفه طاقته في فحص المريض او معالجته يجب عليه الاستنجاد بزميل له الاهليه اللازمه</a:t>
            </a:r>
          </a:p>
          <a:p>
            <a:pPr algn="r" rtl="1"/>
            <a:endParaRPr lang="ar-IQ" sz="2000" dirty="0" smtClean="0"/>
          </a:p>
          <a:p>
            <a:pPr algn="r"/>
            <a:r>
              <a:rPr lang="ar-IQ" sz="2000" b="1" dirty="0" smtClean="0"/>
              <a:t>على انه توجد عدة اسباب اخرى تجعل الطبيب يرغب في وضع حد لعلاقته بمريضه منها الانتقال الى مكان اخر او انهاء العمل او عدم قدرة المريض او الامتناع عن دفع اجرة الطبيب او لأختلاف مزاج الطرفين او لرفض المريض اتباع نصائح الطبيب كل هذه الاسباب بعضها شرعيه والبعض الاخر مخالف لقوانين اخلاقيات المهنه</a:t>
            </a:r>
          </a:p>
          <a:p>
            <a:pPr algn="r"/>
            <a:r>
              <a:rPr lang="ar-IQ" sz="2400" dirty="0" smtClean="0">
                <a:solidFill>
                  <a:srgbClr val="00B050"/>
                </a:solidFill>
              </a:rPr>
              <a:t>وعلى الطبيب الذي يرغب في أتخاذ قرار من هذا القبيل ان يراجع قوانين المهنه والمراجع المطابقه لتلك الحالات والطعن في حيثياتها ويجب عليه ايضا ان يستعد لتبرير موقفه أزاء نفسه وأزاء مريضه وكذلك أزاء طرف ثالث عند الاقتضاء واذا كان الموقف شرعيا فعلى الطبيب مساعدة المريض في البحث عن طبيب يرى فيه الأهليه وان لم يفعل ذلك فعليه ان يضع حدا للعلاج المتبع لفسح المجال لطبيب أخر في اتخاذ الوسيله التي يراها ناجحه</a:t>
            </a:r>
          </a:p>
          <a:p>
            <a:pPr algn="r"/>
            <a:endParaRPr lang="ar-IQ" sz="2400" dirty="0" smtClean="0">
              <a:solidFill>
                <a:srgbClr val="00B050"/>
              </a:solidFill>
            </a:endParaRPr>
          </a:p>
          <a:p>
            <a:pPr marL="342900" indent="-342900" algn="r" rtl="1">
              <a:buFont typeface="Wingdings" panose="05000000000000000000" pitchFamily="2" charset="2"/>
              <a:buChar char="v"/>
            </a:pPr>
            <a:r>
              <a:rPr lang="ar-IQ" sz="2400" dirty="0" smtClean="0"/>
              <a:t>وان كانت المقاطعه مع المريض غير شرعيه مثل التمييز العنصري فعلى الطبيب اتخاذ التدابير الضروريه لمعالجة الموضوع خاصة للعاملين في القطاع الحكومي حتى لا يتم فرزالمرضى القادمين اليهم قصد المعالجه</a:t>
            </a:r>
          </a:p>
          <a:p>
            <a:pPr algn="r" rtl="1"/>
            <a:r>
              <a:rPr lang="ar-IQ" sz="2400" dirty="0" smtClean="0"/>
              <a:t> وفي حالة المرضى العنيفين أو ذو سلوك غير لائق</a:t>
            </a:r>
          </a:p>
          <a:p>
            <a:pPr algn="r" rtl="1"/>
            <a:r>
              <a:rPr lang="ar-IQ" sz="2400" dirty="0" smtClean="0"/>
              <a:t> فهل يتم التخلى عنهم  أم على الطبيب في تلك الحاله ان يبذل جهداً مكثفاً قد يكون بطوليا للمحافظه على علاقه ترضي اخلاقيات المهنه وعلى الاطباء حين تعرضهم لمثل اولئك المرضى ايجاد معادله بين مسؤلياتهم نحو انفسهم ونحو موظفيهم وتمكين المريض من الراحه ويجب على الاطباء ايجاد طريقه لمعالجة المرضى  </a:t>
            </a:r>
          </a:p>
        </p:txBody>
      </p:sp>
    </p:spTree>
    <p:extLst>
      <p:ext uri="{BB962C8B-B14F-4D97-AF65-F5344CB8AC3E}">
        <p14:creationId xmlns:p14="http://schemas.microsoft.com/office/powerpoint/2010/main" val="251790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614" y="475863"/>
            <a:ext cx="10904561" cy="5601533"/>
          </a:xfrm>
          <a:prstGeom prst="rect">
            <a:avLst/>
          </a:prstGeom>
        </p:spPr>
        <p:txBody>
          <a:bodyPr wrap="square">
            <a:spAutoFit/>
          </a:bodyPr>
          <a:lstStyle/>
          <a:p>
            <a:pPr marL="285750" indent="-285750" algn="r" rtl="1">
              <a:buFont typeface="Wingdings" panose="05000000000000000000" pitchFamily="2" charset="2"/>
              <a:buChar char="v"/>
            </a:pPr>
            <a:r>
              <a:rPr lang="ar-IQ" sz="2400" b="1" dirty="0" smtClean="0">
                <a:solidFill>
                  <a:schemeClr val="accent1"/>
                </a:solidFill>
              </a:rPr>
              <a:t>الموافقة</a:t>
            </a:r>
          </a:p>
          <a:p>
            <a:pPr algn="r" rtl="1"/>
            <a:endParaRPr lang="ar-IQ" sz="2400" b="1" dirty="0" smtClean="0">
              <a:solidFill>
                <a:schemeClr val="accent1"/>
              </a:solidFill>
            </a:endParaRPr>
          </a:p>
          <a:p>
            <a:pPr algn="r"/>
            <a:r>
              <a:rPr lang="ar-IQ" sz="2000" b="1" dirty="0" smtClean="0"/>
              <a:t>الموافقة بعد التبصير </a:t>
            </a:r>
            <a:r>
              <a:rPr lang="ar-IQ" sz="2000" b="1" dirty="0"/>
              <a:t>هي من أهم دعائم الأخلاقيات الطبية, فحق المريض في أخذ القرار المتعلق بما يناسب وسائل علاجه أكدته كل </a:t>
            </a:r>
            <a:r>
              <a:rPr lang="ar-IQ" sz="2000" b="1" dirty="0" smtClean="0"/>
              <a:t>السلطات </a:t>
            </a:r>
            <a:r>
              <a:rPr lang="ar-IQ" sz="2000" b="1" dirty="0"/>
              <a:t>القانونية و الأخلاقية و اعلان الجمعية في خصوص حقوق المريض </a:t>
            </a:r>
            <a:r>
              <a:rPr lang="ar-IQ" sz="2000" b="1" dirty="0" smtClean="0"/>
              <a:t>تؤكد </a:t>
            </a:r>
            <a:r>
              <a:rPr lang="ar-IQ" sz="2000" b="1" dirty="0"/>
              <a:t>على ان </a:t>
            </a:r>
            <a:r>
              <a:rPr lang="ar-IQ" sz="2000" b="1" dirty="0" smtClean="0"/>
              <a:t> </a:t>
            </a:r>
            <a:r>
              <a:rPr lang="ar-IQ" sz="2000" b="1" dirty="0"/>
              <a:t>للمريض الحق في أخذ القرار الخاص به بكامل </a:t>
            </a:r>
            <a:r>
              <a:rPr lang="ar-IQ" sz="2000" b="1" dirty="0" smtClean="0"/>
              <a:t>الحرية.وعلى </a:t>
            </a:r>
            <a:r>
              <a:rPr lang="ar-IQ" sz="2000" b="1" dirty="0"/>
              <a:t>الطبيب اعلامه بنتائج هذا القرار </a:t>
            </a:r>
            <a:r>
              <a:rPr lang="ar-IQ" sz="2000" b="1" dirty="0" smtClean="0"/>
              <a:t>فكل </a:t>
            </a:r>
            <a:r>
              <a:rPr lang="ar-IQ" sz="2000" b="1" dirty="0"/>
              <a:t>راشد عاقل له الحق في الموافقة أو رفض ما يعرض عليه من وسائل تشخيص </a:t>
            </a:r>
            <a:r>
              <a:rPr lang="ar-IQ" sz="2000" b="1" dirty="0" smtClean="0"/>
              <a:t>أو علاج المرض </a:t>
            </a:r>
            <a:r>
              <a:rPr lang="ar-IQ" sz="2000" b="1" dirty="0"/>
              <a:t>كما أن له اخذ القرار. يجب أن يعرف أسباب الفحص أو العلاج و أثارها و كذلك نتائج رفضه أن قرر الرفض</a:t>
            </a:r>
            <a:r>
              <a:rPr lang="ar-IQ" dirty="0"/>
              <a:t>. </a:t>
            </a:r>
            <a:endParaRPr lang="ar-IQ" dirty="0" smtClean="0"/>
          </a:p>
          <a:p>
            <a:pPr algn="r"/>
            <a:endParaRPr lang="ar-IQ" dirty="0" smtClean="0"/>
          </a:p>
          <a:p>
            <a:pPr algn="r"/>
            <a:r>
              <a:rPr lang="ar-IQ" sz="2000" b="1" dirty="0" smtClean="0"/>
              <a:t>و </a:t>
            </a:r>
            <a:r>
              <a:rPr lang="ar-IQ" sz="2000" b="1" dirty="0"/>
              <a:t>من أهم العقبات التي تعترض علاقة الطبيب بالمريض اختلاف اللغة او التقاليد الثقافية. فان لم يكن الطبيب يتكلم نفس اللغة و المريض يجب </a:t>
            </a:r>
            <a:r>
              <a:rPr lang="ar-IQ" sz="2000" b="1" dirty="0" smtClean="0"/>
              <a:t>الاستعانة </a:t>
            </a:r>
            <a:r>
              <a:rPr lang="ar-IQ" sz="2000" b="1" dirty="0"/>
              <a:t>بمترجم </a:t>
            </a:r>
            <a:r>
              <a:rPr lang="ar-IQ" sz="2000" b="1" dirty="0" smtClean="0"/>
              <a:t>ومن </a:t>
            </a:r>
            <a:r>
              <a:rPr lang="ar-IQ" sz="2000" b="1" dirty="0"/>
              <a:t>سوء الحظ اننا لا نجد أحياتا المترجم الكفء فيضطر الطبيب الى البحث عمن هو قادر على القيام بهذه المهمة.... والتقاليد الثقافية تحدث مشاكل تعوق تبادل المعلومات بين الطبيب والمريض. حيث ان اختلاف التفاسير لنوع المرض و سببه تجعل كلا يفسر الأمر حسب تكوينه الثقافی و يجعل المريض لا يفهم قرار الطبيب و لا اختياره لطريقة المعالجة على الطبيب أن يبذل قصارى جهده </a:t>
            </a:r>
            <a:r>
              <a:rPr lang="ar-IQ" sz="2000" b="1" dirty="0" smtClean="0"/>
              <a:t>الاختيار </a:t>
            </a:r>
            <a:r>
              <a:rPr lang="ar-IQ" sz="2000" b="1" dirty="0"/>
              <a:t>طريقة </a:t>
            </a:r>
            <a:r>
              <a:rPr lang="ar-IQ" sz="2000" b="1" dirty="0" smtClean="0"/>
              <a:t>علاج. </a:t>
            </a:r>
            <a:r>
              <a:rPr lang="ar-IQ" sz="2000" b="1" dirty="0"/>
              <a:t>و يحبذ أن تكون الموافقة صراحة عندما يكون العلاج به شيء من الخطورة و هناك </a:t>
            </a:r>
            <a:r>
              <a:rPr lang="ar-IQ" sz="2000" b="1" dirty="0" smtClean="0"/>
              <a:t>حالات </a:t>
            </a:r>
            <a:r>
              <a:rPr lang="ar-IQ" sz="2000" b="1" dirty="0"/>
              <a:t>يمكن تجاوز موافقة المريض.</a:t>
            </a:r>
          </a:p>
          <a:p>
            <a:endParaRPr lang="ar-IQ" dirty="0" smtClean="0"/>
          </a:p>
          <a:p>
            <a:endParaRPr lang="ar-IQ" dirty="0"/>
          </a:p>
          <a:p>
            <a:endParaRPr lang="ar-IQ" dirty="0" smtClean="0"/>
          </a:p>
          <a:p>
            <a:endParaRPr lang="en-US" dirty="0"/>
          </a:p>
        </p:txBody>
      </p:sp>
    </p:spTree>
    <p:extLst>
      <p:ext uri="{BB962C8B-B14F-4D97-AF65-F5344CB8AC3E}">
        <p14:creationId xmlns:p14="http://schemas.microsoft.com/office/powerpoint/2010/main" val="28942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013" y="570016"/>
            <a:ext cx="11111936" cy="5047536"/>
          </a:xfrm>
          <a:prstGeom prst="rect">
            <a:avLst/>
          </a:prstGeom>
        </p:spPr>
        <p:txBody>
          <a:bodyPr wrap="square">
            <a:spAutoFit/>
          </a:bodyPr>
          <a:lstStyle/>
          <a:p>
            <a:pPr algn="r"/>
            <a:r>
              <a:rPr lang="ar-IQ" sz="2400" b="1" dirty="0">
                <a:solidFill>
                  <a:schemeClr val="accent1"/>
                </a:solidFill>
              </a:rPr>
              <a:t>السرية</a:t>
            </a:r>
          </a:p>
          <a:p>
            <a:endParaRPr lang="ar-IQ" dirty="0"/>
          </a:p>
          <a:p>
            <a:pPr algn="r"/>
            <a:r>
              <a:rPr lang="ar-IQ" sz="2000" b="1" dirty="0"/>
              <a:t>على الطبيب أن يحفظ ما يتحصل عليه من معلومات تخص مريضه </a:t>
            </a:r>
            <a:r>
              <a:rPr lang="ar-IQ" sz="2000" b="1" dirty="0" smtClean="0"/>
              <a:t>فالسرية </a:t>
            </a:r>
            <a:r>
              <a:rPr lang="ar-IQ" sz="2000" b="1" dirty="0"/>
              <a:t>عرفت منذ عهد أبوقراط و هو حجر الزاوية </a:t>
            </a:r>
            <a:r>
              <a:rPr lang="ar-IQ" sz="2000" b="1" dirty="0" smtClean="0"/>
              <a:t>للأخلاقيات </a:t>
            </a:r>
            <a:r>
              <a:rPr lang="ar-IQ" sz="2000" b="1" dirty="0"/>
              <a:t>الطبية حيث يذكر قسم أبوقراط (</a:t>
            </a:r>
            <a:r>
              <a:rPr lang="ar-IQ" sz="2000" b="1" dirty="0" smtClean="0"/>
              <a:t> </a:t>
            </a:r>
            <a:r>
              <a:rPr lang="ar-IQ" sz="2000" b="1" dirty="0"/>
              <a:t>و كل ما أراه أو أسمعه حولي و أنا مباشرا لمهنتي لن أتحدث به و سأعتبره </a:t>
            </a:r>
            <a:r>
              <a:rPr lang="ar-IQ" sz="2000" b="1" dirty="0" smtClean="0"/>
              <a:t>سرا )هذا </a:t>
            </a:r>
            <a:r>
              <a:rPr lang="ar-IQ" sz="2000" b="1" dirty="0"/>
              <a:t>القسم مثل غيره لا يجيز أي استثناء و يوصي القانون الدولى للأخلاقيات الطبية </a:t>
            </a:r>
            <a:r>
              <a:rPr lang="ar-IQ" sz="2000" b="1" dirty="0" smtClean="0"/>
              <a:t>انه </a:t>
            </a:r>
            <a:r>
              <a:rPr lang="ar-IQ" sz="2000" b="1" dirty="0"/>
              <a:t>يجب على الطبيب الحفاظ على سرية ما يعلمه من المريض حتى بعد موته الا أن هناك قوانين أخرى ترفض نظرية السرية المطلقة و لذا وجب التوضيح في الظروف التي يجوز فيها تجاوز السر المهني فهناك ثلاث مباديء تشرف على القيمة الخاصة للسرية و هي الأستقلالية واحترام الغير والثقة</a:t>
            </a:r>
            <a:r>
              <a:rPr lang="ar-IQ" sz="2000" b="1" dirty="0" smtClean="0"/>
              <a:t>.</a:t>
            </a:r>
          </a:p>
          <a:p>
            <a:pPr algn="r"/>
            <a:r>
              <a:rPr lang="ar-IQ" sz="2000" b="1" dirty="0" smtClean="0"/>
              <a:t> </a:t>
            </a:r>
            <a:r>
              <a:rPr lang="ar-IQ" sz="2000" b="1" dirty="0"/>
              <a:t>فأما </a:t>
            </a:r>
            <a:r>
              <a:rPr lang="ar-IQ" sz="2000" b="1" u="sng" dirty="0"/>
              <a:t>الأستقلالية</a:t>
            </a:r>
            <a:r>
              <a:rPr lang="ar-IQ" sz="2000" b="1" dirty="0"/>
              <a:t> فهي مرتبطة بالسرية </a:t>
            </a:r>
            <a:r>
              <a:rPr lang="ar-IQ" sz="2000" b="1" dirty="0" smtClean="0"/>
              <a:t>أذ ان </a:t>
            </a:r>
            <a:r>
              <a:rPr lang="ar-IQ" sz="2000" b="1" dirty="0"/>
              <a:t>المعلومات الخاصة هي ملك للمعني بالأمر و يجب أن لا تتسرب للغير, دون رضاء المريض</a:t>
            </a:r>
            <a:r>
              <a:rPr lang="ar-IQ" sz="2000" b="1" dirty="0" smtClean="0"/>
              <a:t>.. </a:t>
            </a:r>
            <a:r>
              <a:rPr lang="ar-IQ" sz="2000" b="1" dirty="0"/>
              <a:t>يجب أن يبقى كل ذلك سرا الا اذا سمح المعني بالأمر بافشائه. </a:t>
            </a:r>
            <a:endParaRPr lang="ar-IQ" sz="2000" b="1" dirty="0" smtClean="0"/>
          </a:p>
          <a:p>
            <a:pPr algn="r"/>
            <a:r>
              <a:rPr lang="ar-IQ" sz="2000" b="1" dirty="0" smtClean="0"/>
              <a:t>و </a:t>
            </a:r>
            <a:r>
              <a:rPr lang="ar-IQ" sz="2000" b="1" dirty="0"/>
              <a:t>أهمية السرية تكمن في وجوب </a:t>
            </a:r>
            <a:r>
              <a:rPr lang="ar-IQ" sz="2000" b="1" u="sng" dirty="0"/>
              <a:t>احترام البشر </a:t>
            </a:r>
            <a:r>
              <a:rPr lang="ar-IQ" sz="2000" b="1" dirty="0"/>
              <a:t>واحترام سرهم وذلك وجه من وجوه الاحترام. والحياة الخاصة كثيرا ما تكون معرضة للنيل منها في الوسط الطبي فلا فائدة من اقحام عوامل اضافية عليها و يجب التمييز بكل دقة بين المعلومات الشخصية التي يرغب المريض في ابقائها سرا والتي لا يمانع أباحتها للغير.</a:t>
            </a:r>
          </a:p>
          <a:p>
            <a:pPr algn="r"/>
            <a:endParaRPr lang="ar-IQ" sz="2000" b="1" dirty="0"/>
          </a:p>
          <a:p>
            <a:pPr algn="r"/>
            <a:r>
              <a:rPr lang="ar-IQ" sz="2000" b="1" dirty="0"/>
              <a:t>و أما </a:t>
            </a:r>
            <a:r>
              <a:rPr lang="ar-IQ" sz="2000" b="1" u="sng" dirty="0"/>
              <a:t>الثقة</a:t>
            </a:r>
            <a:r>
              <a:rPr lang="ar-IQ" sz="2000" b="1" dirty="0"/>
              <a:t> فهي ضرورية بين الطبيب والمريض. </a:t>
            </a:r>
            <a:r>
              <a:rPr lang="ar-IQ" sz="2000" b="1" dirty="0" smtClean="0"/>
              <a:t>أذ له </a:t>
            </a:r>
            <a:r>
              <a:rPr lang="ar-IQ" sz="2000" b="1" dirty="0"/>
              <a:t>الحق في الوثوق بمن يباشره حتى لا يبوح بسره . و هذه الثقة هي المعيار الضمنى </a:t>
            </a:r>
            <a:r>
              <a:rPr lang="ar-IQ" sz="2000" b="1" dirty="0" smtClean="0"/>
              <a:t>لسرية </a:t>
            </a:r>
            <a:r>
              <a:rPr lang="ar-IQ" sz="2000" b="1" dirty="0"/>
              <a:t>أخلاق المهنة و سنجد القانون الذي يلزم </a:t>
            </a:r>
            <a:r>
              <a:rPr lang="ar-IQ" sz="2000" b="1" dirty="0" smtClean="0"/>
              <a:t>مقدمي الرعاية الصحية </a:t>
            </a:r>
            <a:r>
              <a:rPr lang="ar-IQ" sz="2000" b="1" dirty="0"/>
              <a:t>الصحة باحترامها. أن لم يشعر المرضى بان سرهم في مأمن قد يمانعوا في اعطاء كل المعلومات الخاصة بهم للطبيب مما يجعله في حرج و يحد من طاقته الاستشفائية</a:t>
            </a:r>
            <a:endParaRPr lang="en-US" sz="2000" b="1" dirty="0"/>
          </a:p>
        </p:txBody>
      </p:sp>
    </p:spTree>
    <p:extLst>
      <p:ext uri="{BB962C8B-B14F-4D97-AF65-F5344CB8AC3E}">
        <p14:creationId xmlns:p14="http://schemas.microsoft.com/office/powerpoint/2010/main" val="347355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16203" y="382137"/>
            <a:ext cx="2656496" cy="646331"/>
          </a:xfrm>
          <a:prstGeom prst="rect">
            <a:avLst/>
          </a:prstGeom>
          <a:noFill/>
        </p:spPr>
        <p:txBody>
          <a:bodyPr wrap="none" rtlCol="0">
            <a:spAutoFit/>
          </a:bodyPr>
          <a:lstStyle/>
          <a:p>
            <a:r>
              <a:rPr lang="ar-IQ" sz="3600" dirty="0" smtClean="0"/>
              <a:t>الأطباء والمجتمع</a:t>
            </a:r>
            <a:endParaRPr lang="en-US" sz="3600" dirty="0"/>
          </a:p>
        </p:txBody>
      </p:sp>
      <p:sp>
        <p:nvSpPr>
          <p:cNvPr id="3" name="Rectangle 2"/>
          <p:cNvSpPr/>
          <p:nvPr/>
        </p:nvSpPr>
        <p:spPr>
          <a:xfrm>
            <a:off x="532262" y="1161494"/>
            <a:ext cx="10849970" cy="4924425"/>
          </a:xfrm>
          <a:prstGeom prst="rect">
            <a:avLst/>
          </a:prstGeom>
        </p:spPr>
        <p:txBody>
          <a:bodyPr wrap="square">
            <a:spAutoFit/>
          </a:bodyPr>
          <a:lstStyle/>
          <a:p>
            <a:pPr algn="r"/>
            <a:endParaRPr lang="ar-IQ" dirty="0"/>
          </a:p>
          <a:p>
            <a:pPr algn="r"/>
            <a:r>
              <a:rPr lang="ar-IQ" sz="2000" b="1" dirty="0"/>
              <a:t>الطب مهنة. ولفظ مهنة له معنيان مختلفان رغم تقاربهما. أولا خاصية المهنة الأخلاص لراحة </a:t>
            </a:r>
            <a:r>
              <a:rPr lang="ar-IQ" sz="2000" b="1" dirty="0" smtClean="0"/>
              <a:t>الآخر </a:t>
            </a:r>
            <a:r>
              <a:rPr lang="ar-IQ" sz="2000" b="1" dirty="0"/>
              <a:t>و مستوى عال من الأخلاق، و مجموعة معلومات و مقدرة و تمسك متين بالاستقلالية. </a:t>
            </a:r>
            <a:endParaRPr lang="ar-IQ" sz="2000" b="1" dirty="0" smtClean="0"/>
          </a:p>
          <a:p>
            <a:pPr algn="r"/>
            <a:r>
              <a:rPr lang="ar-IQ" sz="2000" b="1" dirty="0" smtClean="0"/>
              <a:t>ثانيا </a:t>
            </a:r>
            <a:r>
              <a:rPr lang="ar-IQ" sz="2000" b="1" dirty="0"/>
              <a:t>يعني هذا اللفظ كذلك </a:t>
            </a:r>
            <a:r>
              <a:rPr lang="ar-IQ" sz="2000" b="1" dirty="0" smtClean="0"/>
              <a:t>مهنة كل </a:t>
            </a:r>
            <a:r>
              <a:rPr lang="ar-IQ" sz="2000" b="1" dirty="0"/>
              <a:t>الأشخاص الممارسين للمهنة الطبية و الأطباء بصفة عامة والامتهان الطبي لا ينحصر في علاقة الطبيب </a:t>
            </a:r>
            <a:r>
              <a:rPr lang="ar-IQ" sz="2000" b="1" dirty="0" smtClean="0"/>
              <a:t>بالمريض، </a:t>
            </a:r>
            <a:r>
              <a:rPr lang="ar-IQ" sz="2000" b="1" dirty="0"/>
              <a:t>و لا في علاقته بالزملاء أو غيرهم من العاملين في الميدان </a:t>
            </a:r>
            <a:r>
              <a:rPr lang="ar-IQ" sz="2000" b="1" dirty="0" smtClean="0"/>
              <a:t>الصحي. </a:t>
            </a:r>
            <a:r>
              <a:rPr lang="ar-IQ" sz="2000" b="1" dirty="0"/>
              <a:t>فالامتهان يقحم العلاقة في المجتمع أيضا. و هذه العلاقة قد تأخذ قالبا = عقد اجتماعي = يمنح بموجبه المجتمع الطبيب امتيازات تخص المهنة و </a:t>
            </a:r>
            <a:r>
              <a:rPr lang="ar-IQ" sz="2000" b="1" dirty="0" smtClean="0"/>
              <a:t>توفر </a:t>
            </a:r>
            <a:r>
              <a:rPr lang="ar-IQ" sz="2000" b="1" dirty="0"/>
              <a:t>له عدة خدمات </a:t>
            </a:r>
            <a:r>
              <a:rPr lang="ar-IQ" sz="2000" b="1" dirty="0" smtClean="0"/>
              <a:t>و </a:t>
            </a:r>
            <a:endParaRPr lang="ar-IQ" sz="2000" b="1" dirty="0"/>
          </a:p>
          <a:p>
            <a:pPr algn="r"/>
            <a:r>
              <a:rPr lang="ar-IQ" sz="2000" b="1" dirty="0"/>
              <a:t>امكانيات هامة لتنظيمها و مقابل ذلك تقبل المهنة استعمال هذه الأمتيازات لتستغلها لمصلحة الآخرين فقط و مراعاة مصلحتهم قبل كل </a:t>
            </a:r>
            <a:r>
              <a:rPr lang="ar-IQ" sz="2000" b="1" dirty="0" smtClean="0"/>
              <a:t>اعتبار.</a:t>
            </a:r>
          </a:p>
          <a:p>
            <a:pPr algn="r"/>
            <a:r>
              <a:rPr lang="ar-IQ" sz="2000" b="1" dirty="0" smtClean="0"/>
              <a:t> </a:t>
            </a:r>
            <a:r>
              <a:rPr lang="ar-IQ" sz="2000" b="1" dirty="0"/>
              <a:t>فقد صار الطب اليوم نشاطا اجتماعيا أكثر من كونه نشاطا تدفعه المصلحة الشخصية </a:t>
            </a:r>
            <a:endParaRPr lang="ar-IQ" sz="2000" b="1" dirty="0" smtClean="0"/>
          </a:p>
          <a:p>
            <a:pPr algn="r"/>
            <a:r>
              <a:rPr lang="ar-IQ" sz="2000" b="1" dirty="0" smtClean="0"/>
              <a:t>و يدخل </a:t>
            </a:r>
            <a:r>
              <a:rPr lang="ar-IQ" sz="2000" b="1" dirty="0"/>
              <a:t>في </a:t>
            </a:r>
            <a:r>
              <a:rPr lang="ar-IQ" sz="2000" b="1" dirty="0" smtClean="0"/>
              <a:t>تنظيم هذه المهنة </a:t>
            </a:r>
            <a:r>
              <a:rPr lang="ar-IQ" sz="2000" b="1" dirty="0"/>
              <a:t>المال العمومي والمال الخاص، كما انه يعتمد على البحث الطبي و على تطوير الامكانيات الخاصة والعامة التي تستجيب لمعلومات و طرق </a:t>
            </a:r>
            <a:r>
              <a:rPr lang="ar-IQ" sz="2000" b="1" dirty="0" smtClean="0"/>
              <a:t>المعالجة </a:t>
            </a:r>
            <a:r>
              <a:rPr lang="ar-IQ" sz="2000" b="1" dirty="0"/>
              <a:t>. والطب في حاجة </a:t>
            </a:r>
            <a:r>
              <a:rPr lang="ar-IQ" sz="2000" b="1" dirty="0" smtClean="0"/>
              <a:t>الى </a:t>
            </a:r>
            <a:r>
              <a:rPr lang="ar-IQ" sz="2000" b="1" dirty="0"/>
              <a:t>عدة أنظمة صحية لاستعمالها لغايات متعددة و هو يعالج الأمراض ذات الأصل الأجتماعي بقدر معالجته الأمراض البيولوجية والمفهوم التقليدي للأخلاق الطبية حسب نظرية أبوقراط لا يشمل الا قلة من التوصيات المتعلقة بعلاقة الطبيب بالمجتمع. و لسد هذا الفراغ أخذت الأخلاقيات الطبية الحالية تدرس المشاكل </a:t>
            </a:r>
            <a:r>
              <a:rPr lang="ar-IQ" sz="2000" b="1" dirty="0" smtClean="0"/>
              <a:t>المتاتية </a:t>
            </a:r>
            <a:r>
              <a:rPr lang="ar-IQ" sz="2000" b="1" dirty="0"/>
              <a:t>من علاقة </a:t>
            </a:r>
            <a:r>
              <a:rPr lang="ar-IQ" sz="2000" b="1" dirty="0" smtClean="0"/>
              <a:t>طبيب بلمريض  </a:t>
            </a:r>
            <a:r>
              <a:rPr lang="ar-IQ" sz="2000" b="1" dirty="0"/>
              <a:t>و توصى باتخاذ معايير و طرق تسمح بالاجابة عن هذه المشاكل</a:t>
            </a:r>
            <a:r>
              <a:rPr lang="ar-IQ" dirty="0"/>
              <a:t>.</a:t>
            </a:r>
          </a:p>
          <a:p>
            <a:endParaRPr lang="ar-IQ" dirty="0" smtClean="0"/>
          </a:p>
          <a:p>
            <a:endParaRPr lang="ar-IQ" dirty="0"/>
          </a:p>
        </p:txBody>
      </p:sp>
    </p:spTree>
    <p:extLst>
      <p:ext uri="{BB962C8B-B14F-4D97-AF65-F5344CB8AC3E}">
        <p14:creationId xmlns:p14="http://schemas.microsoft.com/office/powerpoint/2010/main" val="1430405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6209" y="832513"/>
            <a:ext cx="4312399" cy="3170099"/>
          </a:xfrm>
          <a:prstGeom prst="rect">
            <a:avLst/>
          </a:prstGeom>
          <a:noFill/>
        </p:spPr>
        <p:txBody>
          <a:bodyPr wrap="none" rtlCol="0">
            <a:spAutoFit/>
          </a:bodyPr>
          <a:lstStyle/>
          <a:p>
            <a:r>
              <a:rPr lang="ar-IQ" sz="4000" dirty="0" smtClean="0">
                <a:solidFill>
                  <a:schemeClr val="accent6">
                    <a:lumMod val="75000"/>
                  </a:schemeClr>
                </a:solidFill>
              </a:rPr>
              <a:t>أخلاقيات العلاقة المهنيه:</a:t>
            </a:r>
          </a:p>
          <a:p>
            <a:endParaRPr lang="ar-IQ" sz="4000" dirty="0" smtClean="0"/>
          </a:p>
          <a:p>
            <a:pPr marL="571500" indent="-571500" algn="r" rtl="1">
              <a:buFont typeface="Wingdings" panose="05000000000000000000" pitchFamily="2" charset="2"/>
              <a:buChar char="q"/>
            </a:pPr>
            <a:r>
              <a:rPr lang="ar-IQ" sz="4000" dirty="0" smtClean="0">
                <a:solidFill>
                  <a:schemeClr val="accent1"/>
                </a:solidFill>
              </a:rPr>
              <a:t>بين الطبيب وزملائه</a:t>
            </a:r>
          </a:p>
          <a:p>
            <a:pPr marL="571500" indent="-571500" algn="r" rtl="1">
              <a:buFont typeface="Wingdings" panose="05000000000000000000" pitchFamily="2" charset="2"/>
              <a:buChar char="q"/>
            </a:pPr>
            <a:r>
              <a:rPr lang="ar-IQ" sz="4000" dirty="0" smtClean="0">
                <a:solidFill>
                  <a:schemeClr val="accent1"/>
                </a:solidFill>
              </a:rPr>
              <a:t>بين الطبيب والمرضى</a:t>
            </a:r>
          </a:p>
          <a:p>
            <a:pPr marL="571500" indent="-571500" algn="r" rtl="1">
              <a:buFont typeface="Wingdings" panose="05000000000000000000" pitchFamily="2" charset="2"/>
              <a:buChar char="q"/>
            </a:pPr>
            <a:r>
              <a:rPr lang="ar-IQ" sz="4000" dirty="0" smtClean="0">
                <a:solidFill>
                  <a:schemeClr val="accent1"/>
                </a:solidFill>
              </a:rPr>
              <a:t>بين الطبيب والمجتمع</a:t>
            </a:r>
            <a:endParaRPr lang="en-US" sz="4000" dirty="0">
              <a:solidFill>
                <a:schemeClr val="accent1"/>
              </a:solidFill>
            </a:endParaRPr>
          </a:p>
        </p:txBody>
      </p:sp>
    </p:spTree>
    <p:extLst>
      <p:ext uri="{BB962C8B-B14F-4D97-AF65-F5344CB8AC3E}">
        <p14:creationId xmlns:p14="http://schemas.microsoft.com/office/powerpoint/2010/main" val="2401889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95957"/>
            <a:ext cx="11409528" cy="4616648"/>
          </a:xfrm>
          <a:prstGeom prst="rect">
            <a:avLst/>
          </a:prstGeom>
        </p:spPr>
        <p:txBody>
          <a:bodyPr wrap="square">
            <a:spAutoFit/>
          </a:bodyPr>
          <a:lstStyle/>
          <a:p>
            <a:endParaRPr lang="ar-IQ" dirty="0"/>
          </a:p>
          <a:p>
            <a:pPr algn="r"/>
            <a:r>
              <a:rPr lang="ar-IQ" dirty="0" smtClean="0"/>
              <a:t>.</a:t>
            </a:r>
            <a:endParaRPr lang="ar-IQ" dirty="0"/>
          </a:p>
          <a:p>
            <a:pPr algn="r"/>
            <a:endParaRPr lang="ar-IQ" dirty="0"/>
          </a:p>
          <a:p>
            <a:pPr algn="r"/>
            <a:endParaRPr lang="ar-IQ" sz="2400" b="1" dirty="0"/>
          </a:p>
          <a:p>
            <a:pPr algn="r"/>
            <a:r>
              <a:rPr lang="ar-IQ" sz="2400" b="1" dirty="0" smtClean="0"/>
              <a:t>للأطباء </a:t>
            </a:r>
            <a:r>
              <a:rPr lang="ar-IQ" sz="2400" b="1" dirty="0"/>
              <a:t>علاقات متنوعة مع المجتمع و ذلك لأن لمجتمع و محيطه عوامل هامة تخص صحة </a:t>
            </a:r>
            <a:r>
              <a:rPr lang="ar-IQ" sz="2400" b="1" dirty="0" smtClean="0"/>
              <a:t>المرضى. </a:t>
            </a:r>
            <a:r>
              <a:rPr lang="ar-IQ" sz="2400" b="1" dirty="0"/>
              <a:t>و لمهنة الطب و للأطباء دور هام في الصحة العامة، و تعليم الطب و حماية المجتمع ، و أعداد </a:t>
            </a:r>
            <a:r>
              <a:rPr lang="ar-IQ" sz="2400" b="1" dirty="0" smtClean="0"/>
              <a:t>التشريعات </a:t>
            </a:r>
            <a:r>
              <a:rPr lang="ar-IQ" sz="2400" b="1" dirty="0"/>
              <a:t>الصحية و كذلك السعي الى سعادة المجموعات . </a:t>
            </a:r>
            <a:endParaRPr lang="ar-IQ" sz="2400" b="1" dirty="0" smtClean="0"/>
          </a:p>
          <a:p>
            <a:pPr algn="r"/>
            <a:r>
              <a:rPr lang="ar-IQ" sz="2400" b="1" dirty="0" smtClean="0"/>
              <a:t>و </a:t>
            </a:r>
            <a:r>
              <a:rPr lang="ar-IQ" sz="2400" b="1" dirty="0"/>
              <a:t>الأطباء مطالبون أيضا بأداء شهادات في قضايا عدلية وقد ذكر في اعلان حقوق المريض الصادر عن الجمعية أنه آن عمد تشريع أو قرار حكومي أو مؤسسة خاصة الى حرمان </a:t>
            </a:r>
            <a:r>
              <a:rPr lang="ar-IQ" sz="2400" b="1" dirty="0" smtClean="0"/>
              <a:t>المرضى </a:t>
            </a:r>
            <a:r>
              <a:rPr lang="ar-IQ" sz="2400" b="1" dirty="0"/>
              <a:t>من حقوقهم ، يتعين على الأطباء البحث عن الوسائل الملائمة لحماية هذه الحقوق . </a:t>
            </a:r>
            <a:endParaRPr lang="ar-IQ" sz="2400" b="1" dirty="0" smtClean="0"/>
          </a:p>
          <a:p>
            <a:pPr algn="r"/>
            <a:r>
              <a:rPr lang="ar-IQ" sz="2400" b="1" dirty="0" smtClean="0"/>
              <a:t>و </a:t>
            </a:r>
            <a:r>
              <a:rPr lang="ar-IQ" sz="2400" b="1" dirty="0"/>
              <a:t>للأطباء دور هام أيضا في تقسيط الموارد الصحية أن كانت غير متوفرة بالقدر الكافي </a:t>
            </a:r>
            <a:r>
              <a:rPr lang="ar-IQ" sz="2400" b="1" dirty="0" smtClean="0"/>
              <a:t>مما يجيز </a:t>
            </a:r>
            <a:r>
              <a:rPr lang="ar-IQ" sz="2400" b="1" dirty="0"/>
              <a:t>للأطباء التقسيط في وسائل العلاج و يجعلهم يحجرون على المرضى الدخول الى مصالح معينة. و بالطبع فان القيام بكل هذه الأنشطة يحدث حزازات أخلاقية خصوصا ان تضاربت مصالح </a:t>
            </a:r>
            <a:r>
              <a:rPr lang="ar-IQ" sz="2400" b="1" dirty="0" smtClean="0"/>
              <a:t>المجتمع و </a:t>
            </a:r>
            <a:r>
              <a:rPr lang="ar-IQ" sz="2400" b="1" dirty="0"/>
              <a:t>مصلحة المريض</a:t>
            </a:r>
            <a:endParaRPr lang="en-US" sz="2400" b="1" dirty="0"/>
          </a:p>
        </p:txBody>
      </p:sp>
    </p:spTree>
    <p:extLst>
      <p:ext uri="{BB962C8B-B14F-4D97-AF65-F5344CB8AC3E}">
        <p14:creationId xmlns:p14="http://schemas.microsoft.com/office/powerpoint/2010/main" val="1262067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010" y="695958"/>
            <a:ext cx="11139055" cy="707886"/>
          </a:xfrm>
          <a:prstGeom prst="rect">
            <a:avLst/>
          </a:prstGeom>
        </p:spPr>
        <p:txBody>
          <a:bodyPr wrap="square">
            <a:spAutoFit/>
          </a:bodyPr>
          <a:lstStyle/>
          <a:p>
            <a:pPr marL="342900" indent="-342900" algn="r" rtl="1">
              <a:buFont typeface="Wingdings" panose="05000000000000000000" pitchFamily="2" charset="2"/>
              <a:buChar char="v"/>
            </a:pPr>
            <a:r>
              <a:rPr lang="ar-IQ" sz="2000" b="1" dirty="0">
                <a:solidFill>
                  <a:srgbClr val="FF0000"/>
                </a:solidFill>
              </a:rPr>
              <a:t>خبير طبي على المستوى المجتمعي: </a:t>
            </a:r>
            <a:r>
              <a:rPr lang="ar-IQ" sz="2000" b="1" dirty="0"/>
              <a:t>يعمل الأطباء كمستشارين من خلال تقديم المشورة وفقًا لخبراتهم لتحديد مشاكل الرعاية الصحية والحلول المتعلقة بالتخصص. يأخذون المسؤولية أو الإشراف </a:t>
            </a:r>
            <a:r>
              <a:rPr lang="ar-IQ" sz="2000" b="1" dirty="0" smtClean="0"/>
              <a:t>ويقدمون المشورة </a:t>
            </a:r>
            <a:r>
              <a:rPr lang="ar-IQ" sz="2000" b="1" dirty="0"/>
              <a:t>للمؤسسات / السياسيين </a:t>
            </a:r>
            <a:r>
              <a:rPr lang="ar-IQ" sz="2000" b="1" dirty="0" smtClean="0"/>
              <a:t>أوالهيئات</a:t>
            </a:r>
            <a:r>
              <a:rPr lang="ar-IQ" sz="2000" b="1" dirty="0"/>
              <a:t>.</a:t>
            </a:r>
            <a:endParaRPr lang="en-US" sz="2000" b="1" dirty="0"/>
          </a:p>
        </p:txBody>
      </p:sp>
      <p:sp>
        <p:nvSpPr>
          <p:cNvPr id="3" name="Rectangle 2"/>
          <p:cNvSpPr/>
          <p:nvPr/>
        </p:nvSpPr>
        <p:spPr>
          <a:xfrm rot="10800000" flipV="1">
            <a:off x="522514" y="1704002"/>
            <a:ext cx="11103429" cy="707886"/>
          </a:xfrm>
          <a:prstGeom prst="rect">
            <a:avLst/>
          </a:prstGeom>
        </p:spPr>
        <p:txBody>
          <a:bodyPr wrap="square">
            <a:spAutoFit/>
          </a:bodyPr>
          <a:lstStyle/>
          <a:p>
            <a:pPr marL="342900" indent="-342900" algn="r" rtl="1">
              <a:buFont typeface="Wingdings" panose="05000000000000000000" pitchFamily="2" charset="2"/>
              <a:buChar char="v"/>
            </a:pPr>
            <a:r>
              <a:rPr lang="ar-IQ" sz="2000" b="1" dirty="0" smtClean="0">
                <a:solidFill>
                  <a:srgbClr val="FF0000"/>
                </a:solidFill>
              </a:rPr>
              <a:t>التواصل </a:t>
            </a:r>
            <a:r>
              <a:rPr lang="ar-IQ" sz="2000" b="1" dirty="0">
                <a:solidFill>
                  <a:srgbClr val="FF0000"/>
                </a:solidFill>
              </a:rPr>
              <a:t>على مستوى المجتمع: </a:t>
            </a:r>
            <a:r>
              <a:rPr lang="ar-IQ" sz="2000" b="1" dirty="0"/>
              <a:t>يجب أن يكون لدى الأطباء المعرفة المتعلقة بالطب والتقدم الطبي والتعلم القائم على البحث. يجب عليه أيضًا مشاركتها مع المجتمع لتثقيفهم حول التطورات الطبية التي تحدث في عالم اليوم</a:t>
            </a:r>
            <a:r>
              <a:rPr lang="ar-IQ" sz="2000" dirty="0"/>
              <a:t>.</a:t>
            </a:r>
            <a:endParaRPr lang="en-US" sz="2000" dirty="0"/>
          </a:p>
        </p:txBody>
      </p:sp>
      <p:sp>
        <p:nvSpPr>
          <p:cNvPr id="5" name="Rectangle 4"/>
          <p:cNvSpPr/>
          <p:nvPr/>
        </p:nvSpPr>
        <p:spPr>
          <a:xfrm>
            <a:off x="486888" y="2712046"/>
            <a:ext cx="11139055" cy="1015663"/>
          </a:xfrm>
          <a:prstGeom prst="rect">
            <a:avLst/>
          </a:prstGeom>
        </p:spPr>
        <p:txBody>
          <a:bodyPr wrap="square">
            <a:spAutoFit/>
          </a:bodyPr>
          <a:lstStyle/>
          <a:p>
            <a:pPr marL="342900" indent="-342900" algn="r" rtl="1">
              <a:buFont typeface="Wingdings" panose="05000000000000000000" pitchFamily="2" charset="2"/>
              <a:buChar char="v"/>
            </a:pPr>
            <a:r>
              <a:rPr lang="ar-IQ" sz="2000" b="1" dirty="0">
                <a:solidFill>
                  <a:srgbClr val="FF0000"/>
                </a:solidFill>
              </a:rPr>
              <a:t>متعاون على مستوى المجتمع: </a:t>
            </a:r>
            <a:r>
              <a:rPr lang="ar-IQ" sz="2000" b="1" dirty="0"/>
              <a:t>يختلفون قليلاً بالمقارنة مع المستوى الفردي والمستوى التنظيمي. يجب عليهم حضور المؤتمرات والفعاليات والتعاون مع الأطباء الآخرين على المستوى الإقليمي والوطني والدولي.الغرض من هذا التعاون هو تبادل المعرفة والمعلومات في عالم الطب التي يمكن أن تكون مفيدة على المستوى المجتمعي.</a:t>
            </a:r>
            <a:endParaRPr lang="en-US" sz="2000" b="1" dirty="0"/>
          </a:p>
        </p:txBody>
      </p:sp>
      <p:sp>
        <p:nvSpPr>
          <p:cNvPr id="6" name="Rectangle 5"/>
          <p:cNvSpPr/>
          <p:nvPr/>
        </p:nvSpPr>
        <p:spPr>
          <a:xfrm>
            <a:off x="249382" y="4006246"/>
            <a:ext cx="11376561" cy="1938992"/>
          </a:xfrm>
          <a:prstGeom prst="rect">
            <a:avLst/>
          </a:prstGeom>
        </p:spPr>
        <p:txBody>
          <a:bodyPr wrap="square">
            <a:spAutoFit/>
          </a:bodyPr>
          <a:lstStyle/>
          <a:p>
            <a:pPr marL="342900" indent="-342900" algn="r" rtl="1">
              <a:buFont typeface="Wingdings" panose="05000000000000000000" pitchFamily="2" charset="2"/>
              <a:buChar char="v"/>
            </a:pPr>
            <a:r>
              <a:rPr lang="ar-IQ" sz="2000" b="1" dirty="0">
                <a:solidFill>
                  <a:srgbClr val="FF0000"/>
                </a:solidFill>
              </a:rPr>
              <a:t>المنظم / المسؤول على مستوى المجتمع: </a:t>
            </a:r>
            <a:r>
              <a:rPr lang="ar-IQ" sz="2000" b="1" dirty="0"/>
              <a:t>يجب أن يكون لدى الأطباء رؤى حول مهام الإدارة على مستوى الأقسام والمؤسسات. ومن المتوقع أيضًا أن يكون </a:t>
            </a:r>
            <a:r>
              <a:rPr lang="ar-IQ" sz="2000" b="1" dirty="0" smtClean="0"/>
              <a:t>لديهم </a:t>
            </a:r>
            <a:r>
              <a:rPr lang="ar-IQ" sz="2000" b="1" dirty="0"/>
              <a:t>هذه المعرفة على المستوى الإقليمي والوطني والدولي. يجب أن يكونوا </a:t>
            </a:r>
            <a:r>
              <a:rPr lang="ar-IQ" sz="2000" b="1" dirty="0" smtClean="0"/>
              <a:t>حريصين على </a:t>
            </a:r>
            <a:r>
              <a:rPr lang="ar-IQ" sz="2000" b="1" dirty="0"/>
              <a:t>تطبيق الجوانب النظرية والعملية</a:t>
            </a:r>
            <a:r>
              <a:rPr lang="ar-IQ" sz="2000" b="1" dirty="0" smtClean="0"/>
              <a:t>.</a:t>
            </a:r>
            <a:endParaRPr lang="en-US" dirty="0"/>
          </a:p>
          <a:p>
            <a:pPr algn="r"/>
            <a:r>
              <a:rPr lang="ar-IQ" sz="2000" b="1" dirty="0"/>
              <a:t>يجب أن يكونوا على دراية بالنظم التشريعية للرعاية الصحية والتنظيم. يجب عليهم تحديد الأولويات في رعاية المرضى المتعلقة بتخصيص الموارد على المستوى المجتمعي.هذا هو إدارة عمل الإدارة على </a:t>
            </a:r>
            <a:r>
              <a:rPr lang="ar-IQ" sz="2000" b="1" dirty="0" smtClean="0"/>
              <a:t>مستوى المجتمع. </a:t>
            </a:r>
            <a:r>
              <a:rPr lang="ar-IQ" sz="2000" b="1" dirty="0"/>
              <a:t>إنهم يساهمون في تطوير نظام الرعاية الصحية اليوم وأيضًا في المستقبل.</a:t>
            </a:r>
            <a:endParaRPr lang="en-US" sz="2000" b="1" dirty="0"/>
          </a:p>
        </p:txBody>
      </p:sp>
    </p:spTree>
    <p:extLst>
      <p:ext uri="{BB962C8B-B14F-4D97-AF65-F5344CB8AC3E}">
        <p14:creationId xmlns:p14="http://schemas.microsoft.com/office/powerpoint/2010/main" val="1701070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712520"/>
            <a:ext cx="11198431" cy="1323439"/>
          </a:xfrm>
          <a:prstGeom prst="rect">
            <a:avLst/>
          </a:prstGeom>
        </p:spPr>
        <p:txBody>
          <a:bodyPr wrap="square">
            <a:spAutoFit/>
          </a:bodyPr>
          <a:lstStyle/>
          <a:p>
            <a:pPr marL="342900" indent="-342900" algn="r" rtl="1">
              <a:buFont typeface="Wingdings" panose="05000000000000000000" pitchFamily="2" charset="2"/>
              <a:buChar char="v"/>
            </a:pPr>
            <a:r>
              <a:rPr lang="ar-IQ" sz="2000" b="1" dirty="0">
                <a:solidFill>
                  <a:srgbClr val="FF0000"/>
                </a:solidFill>
              </a:rPr>
              <a:t>المعلم / الباحث: </a:t>
            </a:r>
            <a:r>
              <a:rPr lang="ar-IQ" sz="2000" b="1" dirty="0"/>
              <a:t>البحث من الأمور الأساسية للطبيب. يقوم الأطباء بتصميم وتنفيذ البحوث المتعلقة بتخصصهم أو المجال الذي يعملون فيه. وهذا يساعدهم على المساهمة على المستوى الإقليمي والوطني والدولي. ينشرون معارفهم ومعارف المهنيين الصحيين الآخرين إلى المجتمع من خلال وسائل الإعلام الشفوية والمكتوبة.يساعد هذا المجتمع على معرفة المزيد من الموضوعات التي تم بحثها في الطب. ما هو التقدم الذي حدث وما مدى فائدة المجتمع</a:t>
            </a:r>
            <a:r>
              <a:rPr lang="ar-IQ" dirty="0"/>
              <a:t>؟</a:t>
            </a:r>
            <a:endParaRPr lang="en-US" dirty="0"/>
          </a:p>
        </p:txBody>
      </p:sp>
      <p:sp>
        <p:nvSpPr>
          <p:cNvPr id="4" name="Rectangle 3"/>
          <p:cNvSpPr/>
          <p:nvPr/>
        </p:nvSpPr>
        <p:spPr>
          <a:xfrm>
            <a:off x="415635" y="2690336"/>
            <a:ext cx="11198431" cy="1015663"/>
          </a:xfrm>
          <a:prstGeom prst="rect">
            <a:avLst/>
          </a:prstGeom>
        </p:spPr>
        <p:txBody>
          <a:bodyPr wrap="square">
            <a:spAutoFit/>
          </a:bodyPr>
          <a:lstStyle/>
          <a:p>
            <a:pPr marL="342900" indent="-342900" algn="r" rtl="1">
              <a:buFont typeface="Wingdings" panose="05000000000000000000" pitchFamily="2" charset="2"/>
              <a:buChar char="v"/>
            </a:pPr>
            <a:r>
              <a:rPr lang="ar-IQ" sz="2000" b="1" dirty="0">
                <a:solidFill>
                  <a:srgbClr val="FF0000"/>
                </a:solidFill>
              </a:rPr>
              <a:t>المهنية على المستوى المجتمعي: </a:t>
            </a:r>
            <a:r>
              <a:rPr lang="ar-IQ" sz="2000" b="1" dirty="0"/>
              <a:t>يجب على الطبيب أن ينتبه للأسئلة التي ستطرح في النقاش حول القضايا الأخلاقية ، وتحديد أولويات التشخيص والمبادرات العلاجية للمرضى. هذه هي الأدوار التي يقوم بها الأطباء على مستوى المجتمع. هذه الأدوار حيوية. كل ذلك يساهم في النهوض بالمعرفة والتعلم للمجتمع فيما يتعلق بالطب أو العمليات أو الجراحة </a:t>
            </a:r>
            <a:r>
              <a:rPr lang="ar-IQ" sz="2000" b="1" dirty="0" smtClean="0"/>
              <a:t>اوالأدوية وغيرها </a:t>
            </a:r>
            <a:r>
              <a:rPr lang="ar-IQ" sz="2000" b="1" dirty="0"/>
              <a:t>الكثير</a:t>
            </a:r>
            <a:endParaRPr lang="en-US" sz="2000" b="1" dirty="0"/>
          </a:p>
        </p:txBody>
      </p:sp>
    </p:spTree>
    <p:extLst>
      <p:ext uri="{BB962C8B-B14F-4D97-AF65-F5344CB8AC3E}">
        <p14:creationId xmlns:p14="http://schemas.microsoft.com/office/powerpoint/2010/main" val="1136582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7546" y="395785"/>
            <a:ext cx="11423176" cy="2246769"/>
          </a:xfrm>
          <a:prstGeom prst="rect">
            <a:avLst/>
          </a:prstGeom>
        </p:spPr>
        <p:txBody>
          <a:bodyPr wrap="square">
            <a:spAutoFit/>
          </a:bodyPr>
          <a:lstStyle/>
          <a:p>
            <a:pPr algn="r" rtl="1"/>
            <a:r>
              <a:rPr lang="ar-IQ" sz="2000" b="1" dirty="0"/>
              <a:t>أنت مقيم مدعو لتناول العشاء من قبل شركة أدوية. بالإضافة إلى العشاء ، هناك محاضرة حول موضوع طبي بالإضافة </a:t>
            </a:r>
            <a:r>
              <a:rPr lang="ar-IQ" sz="2000" b="1" dirty="0" smtClean="0"/>
              <a:t>إلى </a:t>
            </a:r>
            <a:r>
              <a:rPr lang="ar-IQ" sz="2000" b="1" dirty="0"/>
              <a:t>هدية بقيمة </a:t>
            </a:r>
            <a:r>
              <a:rPr lang="ar-IQ" sz="2000" b="1" dirty="0" smtClean="0"/>
              <a:t>40 </a:t>
            </a:r>
            <a:r>
              <a:rPr lang="ar-IQ" sz="2000" b="1" dirty="0"/>
              <a:t>دولار </a:t>
            </a:r>
            <a:r>
              <a:rPr lang="ar-IQ" sz="2000" b="1" dirty="0" smtClean="0"/>
              <a:t>. </a:t>
            </a:r>
            <a:r>
              <a:rPr lang="ar-IQ" sz="2000" b="1" dirty="0"/>
              <a:t>ما هو الأنسب؟ </a:t>
            </a:r>
            <a:endParaRPr lang="ar-IQ" sz="2000" b="1" dirty="0" smtClean="0"/>
          </a:p>
          <a:p>
            <a:pPr algn="r" rtl="1"/>
            <a:endParaRPr lang="ar-IQ" sz="2000" b="1" dirty="0" smtClean="0"/>
          </a:p>
          <a:p>
            <a:pPr algn="r" rtl="1"/>
            <a:r>
              <a:rPr lang="ar-IQ" sz="2000" b="1" dirty="0" smtClean="0"/>
              <a:t>أ</a:t>
            </a:r>
            <a:r>
              <a:rPr lang="ar-IQ" sz="2000" b="1" dirty="0"/>
              <a:t>. رفض كل </a:t>
            </a:r>
            <a:r>
              <a:rPr lang="ar-IQ" sz="2000" b="1" dirty="0" smtClean="0"/>
              <a:t>شيء</a:t>
            </a:r>
          </a:p>
          <a:p>
            <a:pPr algn="r" rtl="1"/>
            <a:r>
              <a:rPr lang="ar-IQ" sz="2000" b="1" dirty="0" smtClean="0"/>
              <a:t>ب</a:t>
            </a:r>
            <a:r>
              <a:rPr lang="ar-IQ" sz="2000" b="1" dirty="0"/>
              <a:t>. حضور المحاضرة </a:t>
            </a:r>
            <a:r>
              <a:rPr lang="ar-IQ" sz="2000" b="1" dirty="0" smtClean="0"/>
              <a:t>أخلاقي</a:t>
            </a:r>
          </a:p>
          <a:p>
            <a:pPr algn="r" rtl="1"/>
            <a:r>
              <a:rPr lang="ar-IQ" sz="2000" b="1" dirty="0" smtClean="0"/>
              <a:t>ج</a:t>
            </a:r>
            <a:r>
              <a:rPr lang="ar-IQ" sz="2000" b="1" dirty="0"/>
              <a:t>. لا تقبل المال ولكن العشاء والمحاضرة مقبول أخلاقياً </a:t>
            </a:r>
            <a:endParaRPr lang="ar-IQ" sz="2000" b="1" dirty="0" smtClean="0"/>
          </a:p>
          <a:p>
            <a:pPr algn="r" rtl="1"/>
            <a:r>
              <a:rPr lang="ar-IQ" sz="2000" b="1" dirty="0" smtClean="0"/>
              <a:t>د</a:t>
            </a:r>
            <a:r>
              <a:rPr lang="ar-IQ" sz="2000" b="1" dirty="0"/>
              <a:t>. </a:t>
            </a:r>
            <a:r>
              <a:rPr lang="ar-IQ" sz="2000" b="1" dirty="0" smtClean="0"/>
              <a:t>قبول </a:t>
            </a:r>
            <a:r>
              <a:rPr lang="ar-IQ" sz="2000" b="1" dirty="0"/>
              <a:t>كل المكونات الثلاثة</a:t>
            </a:r>
            <a:endParaRPr lang="en-US" sz="2000" b="1" dirty="0"/>
          </a:p>
        </p:txBody>
      </p:sp>
    </p:spTree>
    <p:extLst>
      <p:ext uri="{BB962C8B-B14F-4D97-AF65-F5344CB8AC3E}">
        <p14:creationId xmlns:p14="http://schemas.microsoft.com/office/powerpoint/2010/main" val="14081632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6155" y="928048"/>
            <a:ext cx="7724633" cy="4801314"/>
          </a:xfrm>
          <a:prstGeom prst="rect">
            <a:avLst/>
          </a:prstGeom>
        </p:spPr>
        <p:txBody>
          <a:bodyPr wrap="square">
            <a:spAutoFit/>
          </a:bodyPr>
          <a:lstStyle/>
          <a:p>
            <a:pPr algn="r"/>
            <a:r>
              <a:rPr lang="ar-IQ" b="1" dirty="0">
                <a:solidFill>
                  <a:srgbClr val="FF0000"/>
                </a:solidFill>
              </a:rPr>
              <a:t>أعلان جنيف - كما نُشِر حالياً بواسطة الجمعية الطبية العالمية - ينص على :</a:t>
            </a:r>
          </a:p>
          <a:p>
            <a:pPr algn="r"/>
            <a:endParaRPr lang="ar-IQ" b="1" dirty="0"/>
          </a:p>
          <a:p>
            <a:pPr algn="r"/>
            <a:r>
              <a:rPr lang="ar-IQ" b="1" dirty="0"/>
              <a:t>في وقت القبول كفرد من المهنة الطبية :</a:t>
            </a:r>
          </a:p>
          <a:p>
            <a:pPr algn="r"/>
            <a:endParaRPr lang="ar-IQ" b="1" dirty="0"/>
          </a:p>
          <a:p>
            <a:pPr marL="285750" indent="-285750" algn="r" rtl="1">
              <a:buFont typeface="Wingdings" panose="05000000000000000000" pitchFamily="2" charset="2"/>
              <a:buChar char="§"/>
            </a:pPr>
            <a:r>
              <a:rPr lang="ar-IQ" b="1" dirty="0"/>
              <a:t>أنا أتعهد بوقار بأني سأُكرس حياتي لخدمة البشرية.</a:t>
            </a:r>
          </a:p>
          <a:p>
            <a:pPr marL="285750" indent="-285750" algn="r" rtl="1">
              <a:buFont typeface="Wingdings" panose="05000000000000000000" pitchFamily="2" charset="2"/>
              <a:buChar char="§"/>
            </a:pPr>
            <a:r>
              <a:rPr lang="ar-IQ" b="1" dirty="0"/>
              <a:t>أني سأُعطي أساتذتي الاحترام والامتنان الذي يستحقونه.</a:t>
            </a:r>
          </a:p>
          <a:p>
            <a:pPr marL="285750" indent="-285750" algn="r" rtl="1">
              <a:buFont typeface="Wingdings" panose="05000000000000000000" pitchFamily="2" charset="2"/>
              <a:buChar char="§"/>
            </a:pPr>
            <a:r>
              <a:rPr lang="ar-IQ" b="1" dirty="0"/>
              <a:t>أني سأمارس مهنتي بضمير وكرامة.</a:t>
            </a:r>
          </a:p>
          <a:p>
            <a:pPr marL="285750" indent="-285750" algn="r" rtl="1">
              <a:buFont typeface="Wingdings" panose="05000000000000000000" pitchFamily="2" charset="2"/>
              <a:buChar char="§"/>
            </a:pPr>
            <a:r>
              <a:rPr lang="ar-IQ" b="1" dirty="0"/>
              <a:t>أن صحة مريضي ستكون أُولى أولوياتي.</a:t>
            </a:r>
          </a:p>
          <a:p>
            <a:pPr marL="285750" indent="-285750" algn="r" rtl="1">
              <a:buFont typeface="Wingdings" panose="05000000000000000000" pitchFamily="2" charset="2"/>
              <a:buChar char="§"/>
            </a:pPr>
            <a:r>
              <a:rPr lang="ar-IQ" b="1" dirty="0"/>
              <a:t>سأحترم الأسرار التي عُهدِت إلي حتى بعد وفاة المريض.</a:t>
            </a:r>
          </a:p>
          <a:p>
            <a:pPr marL="285750" indent="-285750" algn="r" rtl="1">
              <a:buFont typeface="Wingdings" panose="05000000000000000000" pitchFamily="2" charset="2"/>
              <a:buChar char="§"/>
            </a:pPr>
            <a:r>
              <a:rPr lang="ar-IQ" b="1" dirty="0"/>
              <a:t>أني سأحافظ بكل الطرق التي في استطاعتي على التقاليد النبيلة والشريفة للمهنة الطبية.</a:t>
            </a:r>
          </a:p>
          <a:p>
            <a:pPr marL="285750" indent="-285750" algn="r" rtl="1">
              <a:buFont typeface="Wingdings" panose="05000000000000000000" pitchFamily="2" charset="2"/>
              <a:buChar char="§"/>
            </a:pPr>
            <a:r>
              <a:rPr lang="ar-IQ" b="1" dirty="0"/>
              <a:t>أن زملائي سيكونون أخوتي وأخواتي.</a:t>
            </a:r>
          </a:p>
          <a:p>
            <a:pPr marL="285750" indent="-285750" algn="r" rtl="1">
              <a:buFont typeface="Wingdings" panose="05000000000000000000" pitchFamily="2" charset="2"/>
              <a:buChar char="§"/>
            </a:pPr>
            <a:r>
              <a:rPr lang="ar-IQ" b="1" dirty="0"/>
              <a:t>أني لن أسمح لإعتبارات العمر، المرض أو الإعاقة، العقيدة، الأصل العرقي، الجنس، الجنسية، الانتماء السياسي، العِرق، التوجه الجنسي، المكانة الاجتماعية أو أي عاملٍ آخر بالوقوف حائلاً بين واجبي ومريضي.</a:t>
            </a:r>
          </a:p>
          <a:p>
            <a:pPr marL="285750" indent="-285750" algn="r" rtl="1">
              <a:buFont typeface="Wingdings" panose="05000000000000000000" pitchFamily="2" charset="2"/>
              <a:buChar char="§"/>
            </a:pPr>
            <a:r>
              <a:rPr lang="ar-IQ" b="1" dirty="0"/>
              <a:t>أني سأحافظ على أكبر احترام للحياة البشرية.</a:t>
            </a:r>
          </a:p>
          <a:p>
            <a:pPr marL="285750" indent="-285750" algn="r" rtl="1">
              <a:buFont typeface="Wingdings" panose="05000000000000000000" pitchFamily="2" charset="2"/>
              <a:buChar char="§"/>
            </a:pPr>
            <a:r>
              <a:rPr lang="ar-IQ" b="1" dirty="0"/>
              <a:t>أني لن أستخدم معرفتي الطبية لانتهاك حقوق الإنسان والحريات المدنية حتى تحت التهديد.</a:t>
            </a:r>
          </a:p>
          <a:p>
            <a:pPr marL="285750" indent="-285750" algn="r" rtl="1">
              <a:buFont typeface="Wingdings" panose="05000000000000000000" pitchFamily="2" charset="2"/>
              <a:buChar char="§"/>
            </a:pPr>
            <a:r>
              <a:rPr lang="ar-IQ" b="1" dirty="0"/>
              <a:t>أني أقوم بتلك الوعود بوقار، بحرية وعلى شرفي.</a:t>
            </a:r>
            <a:endParaRPr lang="en-US" b="1" dirty="0"/>
          </a:p>
        </p:txBody>
      </p:sp>
    </p:spTree>
    <p:extLst>
      <p:ext uri="{BB962C8B-B14F-4D97-AF65-F5344CB8AC3E}">
        <p14:creationId xmlns:p14="http://schemas.microsoft.com/office/powerpoint/2010/main" val="3134751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73959"/>
            <a:ext cx="10536071" cy="707886"/>
          </a:xfrm>
          <a:prstGeom prst="rect">
            <a:avLst/>
          </a:prstGeom>
        </p:spPr>
        <p:txBody>
          <a:bodyPr wrap="square">
            <a:spAutoFit/>
          </a:bodyPr>
          <a:lstStyle/>
          <a:p>
            <a:pPr marL="285750" indent="-285750" algn="r" rtl="1">
              <a:buFont typeface="Wingdings" panose="05000000000000000000" pitchFamily="2" charset="2"/>
              <a:buChar char="v"/>
            </a:pPr>
            <a:r>
              <a:rPr lang="ar-IQ" sz="2000" b="1" dirty="0"/>
              <a:t>لا ينبغي للطبيب أن يعالج نفسه أو الأسرة أو الزملاء أو الأصدقاء الشخصيين هذا مطلب أخلاقي وليس قانونيًا يجب على الطبيب إرسال الأصدقاء والعائلة إلى زميل للحصول على الرعاية</a:t>
            </a:r>
            <a:endParaRPr lang="en-US" sz="2000" b="1" dirty="0"/>
          </a:p>
        </p:txBody>
      </p:sp>
      <p:sp>
        <p:nvSpPr>
          <p:cNvPr id="3" name="Rectangle 2"/>
          <p:cNvSpPr/>
          <p:nvPr/>
        </p:nvSpPr>
        <p:spPr>
          <a:xfrm>
            <a:off x="914401" y="2466474"/>
            <a:ext cx="10424706" cy="1323439"/>
          </a:xfrm>
          <a:prstGeom prst="rect">
            <a:avLst/>
          </a:prstGeom>
        </p:spPr>
        <p:txBody>
          <a:bodyPr wrap="square">
            <a:spAutoFit/>
          </a:bodyPr>
          <a:lstStyle/>
          <a:p>
            <a:pPr marL="285750" indent="-285750" algn="r" rtl="1">
              <a:buFont typeface="Wingdings" panose="05000000000000000000" pitchFamily="2" charset="2"/>
              <a:buChar char="v"/>
            </a:pPr>
            <a:r>
              <a:rPr lang="ar-IQ" sz="2000" b="1" dirty="0"/>
              <a:t>الإبلاغ عن الأطباء </a:t>
            </a:r>
          </a:p>
          <a:p>
            <a:pPr algn="r" rtl="1"/>
            <a:r>
              <a:rPr lang="ar-IQ" sz="2000" b="1" dirty="0" smtClean="0"/>
              <a:t>      يقع </a:t>
            </a:r>
            <a:r>
              <a:rPr lang="ar-IQ" sz="2000" b="1" dirty="0"/>
              <a:t>على عاتق الأطباء واجب الإبلاغ عن طبيب </a:t>
            </a:r>
            <a:r>
              <a:rPr lang="ar-IQ" sz="2000" b="1" dirty="0" smtClean="0"/>
              <a:t>ضعيف </a:t>
            </a:r>
            <a:r>
              <a:rPr lang="ar-IQ" sz="2000" b="1" dirty="0"/>
              <a:t>كما هو الحال بالنسبة للإبلاغ عن إساءة معاملة الأطفال</a:t>
            </a:r>
            <a:r>
              <a:rPr lang="ar-IQ" sz="2000" b="1" dirty="0" smtClean="0"/>
              <a:t>.</a:t>
            </a:r>
          </a:p>
          <a:p>
            <a:pPr algn="r" rtl="1"/>
            <a:r>
              <a:rPr lang="ar-IQ" sz="2000" b="1" dirty="0" smtClean="0"/>
              <a:t>      على </a:t>
            </a:r>
            <a:r>
              <a:rPr lang="ar-IQ" sz="2000" b="1" dirty="0"/>
              <a:t>الرغم من أنها تصادمية بشكل </a:t>
            </a:r>
            <a:r>
              <a:rPr lang="ar-IQ" sz="2000" b="1" dirty="0" smtClean="0"/>
              <a:t>كبير. </a:t>
            </a:r>
            <a:r>
              <a:rPr lang="ar-IQ" sz="2000" b="1" dirty="0"/>
              <a:t>إذا كان الطبيب لا يعمل بشكل طبيعي وقد يشكل خطرًا على المرضى ، فإن </a:t>
            </a:r>
            <a:r>
              <a:rPr lang="ar-IQ" sz="2000" b="1" dirty="0" smtClean="0"/>
              <a:t>    خصوصيته </a:t>
            </a:r>
            <a:r>
              <a:rPr lang="ar-IQ" sz="2000" b="1" dirty="0"/>
              <a:t>أو خصوصيتها أقل أهمية من سلامة مرضاه</a:t>
            </a:r>
            <a:endParaRPr lang="en-US" sz="2000" b="1" dirty="0"/>
          </a:p>
        </p:txBody>
      </p:sp>
      <p:sp>
        <p:nvSpPr>
          <p:cNvPr id="4" name="Rectangle 3"/>
          <p:cNvSpPr/>
          <p:nvPr/>
        </p:nvSpPr>
        <p:spPr>
          <a:xfrm>
            <a:off x="1119117" y="4322638"/>
            <a:ext cx="10219990" cy="1015663"/>
          </a:xfrm>
          <a:prstGeom prst="rect">
            <a:avLst/>
          </a:prstGeom>
        </p:spPr>
        <p:txBody>
          <a:bodyPr wrap="square">
            <a:spAutoFit/>
          </a:bodyPr>
          <a:lstStyle/>
          <a:p>
            <a:pPr marL="285750" indent="-285750" algn="r" rtl="1">
              <a:buFont typeface="Wingdings" panose="05000000000000000000" pitchFamily="2" charset="2"/>
              <a:buChar char="v"/>
            </a:pPr>
            <a:r>
              <a:rPr lang="ar-IQ" sz="2000" b="1" dirty="0"/>
              <a:t>قم بإبلاغ الأطباء والطلاب أثناء التدريب إلى مشرفهم </a:t>
            </a:r>
            <a:r>
              <a:rPr lang="ar-IQ" sz="2000" b="1" dirty="0" smtClean="0"/>
              <a:t>المباشر </a:t>
            </a:r>
            <a:r>
              <a:rPr lang="ar-IQ" sz="2000" b="1" dirty="0"/>
              <a:t>أولاً ؛ إبلاغ أحد المقيمين إلى مدير البرنامج أو رئيس القسم ؛ إبلاغ عميد كلية الطب أو مدير الدورة عن طالب الطب ؛ إبلاغ الطبيب المعالج إلى رئيس القسم أو رئيس القسم ، إلخ. المفتاح هو الذهاب إلى أي شخص قد يكون له سلطة على ذلك الطبيب</a:t>
            </a:r>
            <a:r>
              <a:rPr lang="ar-IQ" sz="2000" b="1" dirty="0" smtClean="0"/>
              <a:t>.</a:t>
            </a:r>
            <a:endParaRPr lang="en-US" sz="2000" b="1" dirty="0"/>
          </a:p>
        </p:txBody>
      </p:sp>
      <p:sp>
        <p:nvSpPr>
          <p:cNvPr id="8" name="Rectangle 7"/>
          <p:cNvSpPr/>
          <p:nvPr/>
        </p:nvSpPr>
        <p:spPr>
          <a:xfrm>
            <a:off x="7972480" y="432896"/>
            <a:ext cx="3366627" cy="584775"/>
          </a:xfrm>
          <a:prstGeom prst="rect">
            <a:avLst/>
          </a:prstGeom>
        </p:spPr>
        <p:txBody>
          <a:bodyPr wrap="none">
            <a:spAutoFit/>
          </a:bodyPr>
          <a:lstStyle/>
          <a:p>
            <a:pPr marL="571500" indent="-571500" algn="r" rtl="1">
              <a:buFont typeface="Wingdings" panose="05000000000000000000" pitchFamily="2" charset="2"/>
              <a:buChar char="q"/>
            </a:pPr>
            <a:r>
              <a:rPr lang="ar-IQ" sz="3200" b="1" dirty="0">
                <a:solidFill>
                  <a:schemeClr val="accent1"/>
                </a:solidFill>
              </a:rPr>
              <a:t>بين الطبيب وزملائه</a:t>
            </a:r>
          </a:p>
        </p:txBody>
      </p:sp>
    </p:spTree>
    <p:extLst>
      <p:ext uri="{BB962C8B-B14F-4D97-AF65-F5344CB8AC3E}">
        <p14:creationId xmlns:p14="http://schemas.microsoft.com/office/powerpoint/2010/main" val="405351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478" y="887104"/>
            <a:ext cx="11300118" cy="2954655"/>
          </a:xfrm>
          <a:prstGeom prst="rect">
            <a:avLst/>
          </a:prstGeom>
          <a:noFill/>
        </p:spPr>
        <p:txBody>
          <a:bodyPr wrap="square" rtlCol="0">
            <a:spAutoFit/>
          </a:bodyPr>
          <a:lstStyle/>
          <a:p>
            <a:pPr algn="r"/>
            <a:r>
              <a:rPr lang="ar-IQ" sz="2800" b="1" u="sng" dirty="0" smtClean="0"/>
              <a:t>حالة</a:t>
            </a:r>
            <a:r>
              <a:rPr lang="ar-IQ" sz="2800" dirty="0" smtClean="0"/>
              <a:t> </a:t>
            </a:r>
          </a:p>
          <a:p>
            <a:pPr algn="r"/>
            <a:endParaRPr lang="ar-IQ" sz="2800" dirty="0" smtClean="0"/>
          </a:p>
          <a:p>
            <a:pPr algn="r"/>
            <a:r>
              <a:rPr lang="ar-IQ" sz="2800" dirty="0" smtClean="0"/>
              <a:t>ألتحق حديثاً أختصاصي التخدير بمستشفى المدينة ولقد أرتاب من سلوك الجراح الأول في المستشفى لكونه لا يزال يعتمد على أجراءات وتقنيات قديمة في العلاج تسبب بمشاكل والالام للمرضى أضافة الى لجوئه الى استخدام الفاظ نابية وأطلاق ملاحظ</a:t>
            </a:r>
            <a:r>
              <a:rPr lang="ar-IQ" sz="2800" dirty="0"/>
              <a:t>ا</a:t>
            </a:r>
            <a:r>
              <a:rPr lang="ar-IQ" sz="2800" dirty="0" smtClean="0"/>
              <a:t>ت رخيصة تثير الأشمئزاز لدى كادر العمليات.</a:t>
            </a:r>
          </a:p>
          <a:p>
            <a:pPr algn="r"/>
            <a:r>
              <a:rPr lang="ar-IQ" sz="2800" dirty="0" smtClean="0"/>
              <a:t>ولأنه أحدث عضو في العمليات بقى متردداً فيما ينبغي عمله</a:t>
            </a:r>
          </a:p>
          <a:p>
            <a:pPr algn="r"/>
            <a:r>
              <a:rPr lang="ar-IQ" dirty="0" smtClean="0"/>
              <a:t> </a:t>
            </a:r>
            <a:endParaRPr lang="en-US" dirty="0"/>
          </a:p>
        </p:txBody>
      </p:sp>
    </p:spTree>
    <p:extLst>
      <p:ext uri="{BB962C8B-B14F-4D97-AF65-F5344CB8AC3E}">
        <p14:creationId xmlns:p14="http://schemas.microsoft.com/office/powerpoint/2010/main" val="991999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6288" y="545910"/>
            <a:ext cx="11065384" cy="4708981"/>
          </a:xfrm>
          <a:prstGeom prst="rect">
            <a:avLst/>
          </a:prstGeom>
          <a:noFill/>
        </p:spPr>
        <p:txBody>
          <a:bodyPr wrap="square" rtlCol="0">
            <a:spAutoFit/>
          </a:bodyPr>
          <a:lstStyle/>
          <a:p>
            <a:pPr marL="285750" indent="-285750" algn="r" rtl="1">
              <a:buFont typeface="Wingdings" panose="05000000000000000000" pitchFamily="2" charset="2"/>
              <a:buChar char="q"/>
            </a:pPr>
            <a:r>
              <a:rPr lang="ar-IQ" sz="2400" b="1" dirty="0" smtClean="0">
                <a:latin typeface="Arial Black" panose="020B0A04020102020204" pitchFamily="34" charset="0"/>
              </a:rPr>
              <a:t>يتعين على الأطباء معاملة بعضهم البعض معاملة أفراد الأسرة الواحدة فأعلان جنيف - </a:t>
            </a:r>
            <a:r>
              <a:rPr lang="ar-IQ" sz="2400" b="1" dirty="0">
                <a:latin typeface="Arial Black" panose="020B0A04020102020204" pitchFamily="34" charset="0"/>
              </a:rPr>
              <a:t>كما نُشِر حالياً بواسطة الجمعية الطبية العالمية - ينص على :</a:t>
            </a:r>
          </a:p>
          <a:p>
            <a:pPr marL="285750" indent="-285750" algn="r" rtl="1">
              <a:buFont typeface="Wingdings" panose="05000000000000000000" pitchFamily="2" charset="2"/>
              <a:buChar char="q"/>
            </a:pPr>
            <a:endParaRPr lang="ar-IQ" sz="2400" b="1" dirty="0" smtClean="0">
              <a:latin typeface="Arial Black" panose="020B0A04020102020204" pitchFamily="34" charset="0"/>
            </a:endParaRPr>
          </a:p>
          <a:p>
            <a:pPr algn="r" rtl="1"/>
            <a:r>
              <a:rPr lang="ar-IQ" sz="2800" b="1" dirty="0">
                <a:solidFill>
                  <a:srgbClr val="0070C0"/>
                </a:solidFill>
                <a:latin typeface="Arial Black" panose="020B0A04020102020204" pitchFamily="34" charset="0"/>
              </a:rPr>
              <a:t>أن زملائي سيكونون أخوتي وأخواتي.</a:t>
            </a:r>
            <a:endParaRPr lang="ar-IQ" sz="2800" b="1" dirty="0" smtClean="0">
              <a:solidFill>
                <a:srgbClr val="0070C0"/>
              </a:solidFill>
              <a:latin typeface="Arial Black" panose="020B0A04020102020204" pitchFamily="34" charset="0"/>
            </a:endParaRPr>
          </a:p>
          <a:p>
            <a:pPr algn="r"/>
            <a:endParaRPr lang="ar-IQ" sz="2400" b="1" dirty="0" smtClean="0">
              <a:solidFill>
                <a:schemeClr val="accent1">
                  <a:lumMod val="75000"/>
                </a:schemeClr>
              </a:solidFill>
              <a:latin typeface="Arial Black" panose="020B0A04020102020204" pitchFamily="34" charset="0"/>
            </a:endParaRPr>
          </a:p>
          <a:p>
            <a:pPr algn="r"/>
            <a:r>
              <a:rPr lang="ar-IQ" sz="2400" b="1" u="sng" dirty="0" smtClean="0">
                <a:solidFill>
                  <a:srgbClr val="FF0000"/>
                </a:solidFill>
              </a:rPr>
              <a:t>يتحفظ القانون الدولي في حالات معينة</a:t>
            </a:r>
          </a:p>
          <a:p>
            <a:pPr algn="r"/>
            <a:endParaRPr lang="ar-IQ" sz="2000" b="1" u="sng" dirty="0" smtClean="0">
              <a:solidFill>
                <a:srgbClr val="FF0000"/>
              </a:solidFill>
            </a:endParaRPr>
          </a:p>
          <a:p>
            <a:pPr marL="342900" indent="-342900" algn="r" rtl="1">
              <a:buFont typeface="Wingdings" panose="05000000000000000000" pitchFamily="2" charset="2"/>
              <a:buChar char="ü"/>
            </a:pPr>
            <a:r>
              <a:rPr lang="ar-IQ" sz="2400" dirty="0" smtClean="0">
                <a:solidFill>
                  <a:srgbClr val="FF0000"/>
                </a:solidFill>
              </a:rPr>
              <a:t>عدم أعطاء أو قبول أمتيازات</a:t>
            </a:r>
          </a:p>
          <a:p>
            <a:pPr marL="342900" indent="-342900" algn="r" rtl="1">
              <a:buFont typeface="Wingdings" panose="05000000000000000000" pitchFamily="2" charset="2"/>
              <a:buChar char="ü"/>
            </a:pPr>
            <a:r>
              <a:rPr lang="ar-IQ" sz="2400" dirty="0" smtClean="0">
                <a:solidFill>
                  <a:srgbClr val="FF0000"/>
                </a:solidFill>
              </a:rPr>
              <a:t>عدم الأستيلاء على المرضى</a:t>
            </a:r>
          </a:p>
          <a:p>
            <a:pPr marL="342900" indent="-342900" algn="r" rtl="1">
              <a:buFont typeface="Wingdings" panose="05000000000000000000" pitchFamily="2" charset="2"/>
              <a:buChar char="ü"/>
            </a:pPr>
            <a:r>
              <a:rPr lang="ar-IQ" sz="2400" dirty="0" smtClean="0">
                <a:solidFill>
                  <a:srgbClr val="FF0000"/>
                </a:solidFill>
              </a:rPr>
              <a:t>الأبلاغ عن حالات معينة</a:t>
            </a:r>
          </a:p>
          <a:p>
            <a:pPr marL="342900" indent="-342900" algn="r">
              <a:buFont typeface="Wingdings" panose="05000000000000000000" pitchFamily="2" charset="2"/>
              <a:buChar char="Ø"/>
            </a:pPr>
            <a:endParaRPr lang="ar-IQ" sz="2000" b="1" u="sng" dirty="0" smtClean="0">
              <a:solidFill>
                <a:srgbClr val="FF0000"/>
              </a:solidFill>
            </a:endParaRPr>
          </a:p>
          <a:p>
            <a:pPr algn="r"/>
            <a:endParaRPr lang="ar-IQ" sz="2000" b="1" u="sng" dirty="0">
              <a:solidFill>
                <a:srgbClr val="FF0000"/>
              </a:solidFill>
            </a:endParaRPr>
          </a:p>
          <a:p>
            <a:pPr marL="342900" indent="-342900" algn="r">
              <a:buFontTx/>
              <a:buChar char="-"/>
            </a:pPr>
            <a:endParaRPr lang="en-US" sz="2000" b="1" dirty="0"/>
          </a:p>
        </p:txBody>
      </p:sp>
    </p:spTree>
    <p:extLst>
      <p:ext uri="{BB962C8B-B14F-4D97-AF65-F5344CB8AC3E}">
        <p14:creationId xmlns:p14="http://schemas.microsoft.com/office/powerpoint/2010/main" val="396194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195" y="736979"/>
            <a:ext cx="10875093" cy="2308324"/>
          </a:xfrm>
          <a:prstGeom prst="rect">
            <a:avLst/>
          </a:prstGeom>
          <a:noFill/>
        </p:spPr>
        <p:txBody>
          <a:bodyPr wrap="none" rtlCol="0">
            <a:spAutoFit/>
          </a:bodyPr>
          <a:lstStyle/>
          <a:p>
            <a:pPr marL="285750" indent="-285750" algn="r" rtl="1">
              <a:buFont typeface="Wingdings" panose="05000000000000000000" pitchFamily="2" charset="2"/>
              <a:buChar char="v"/>
            </a:pPr>
            <a:r>
              <a:rPr lang="ar-IQ" sz="2400" b="1" smtClean="0">
                <a:solidFill>
                  <a:srgbClr val="0070C0"/>
                </a:solidFill>
              </a:rPr>
              <a:t>التعاون</a:t>
            </a:r>
          </a:p>
          <a:p>
            <a:pPr algn="r" rtl="1"/>
            <a:endParaRPr lang="ar-IQ" sz="2400" b="1" dirty="0" smtClean="0">
              <a:solidFill>
                <a:srgbClr val="0070C0"/>
              </a:solidFill>
            </a:endParaRPr>
          </a:p>
          <a:p>
            <a:pPr algn="r" rtl="1"/>
            <a:r>
              <a:rPr lang="ar-IQ" sz="2400" b="1" dirty="0" smtClean="0"/>
              <a:t>الطب مهنة خاصيتها الفردية الى أقصى حد وفي الوقت نفسه أعضاؤها متضامنون الى أقصى حد</a:t>
            </a:r>
          </a:p>
          <a:p>
            <a:pPr algn="r" rtl="1"/>
            <a:r>
              <a:rPr lang="ar-IQ" sz="2400" b="1" dirty="0" smtClean="0"/>
              <a:t>ولأن للطب مركبّات وأختصاصات مختلفة تتطلب تعاوناً وثيقاً بين عناصر تختلف أختصاصاتها ولكنها متكاملة.</a:t>
            </a:r>
          </a:p>
          <a:p>
            <a:pPr algn="r" rtl="1"/>
            <a:r>
              <a:rPr lang="ar-IQ" sz="2400" b="1" dirty="0" smtClean="0"/>
              <a:t>والحساسية بين مركّب الفردية والتعاون موضوع سيبقى عالقاً في الأخلاق الطبية.</a:t>
            </a:r>
          </a:p>
          <a:p>
            <a:pPr algn="r" rtl="1"/>
            <a:r>
              <a:rPr lang="ar-IQ" sz="2400" b="1" dirty="0" smtClean="0"/>
              <a:t>- أنهيار سلطة أبوة الطبيب أدت الى أنهاء مركّب الملكية الذي كان يتحلى بها الأطباء بالنسبة لمرضاهم</a:t>
            </a:r>
            <a:endParaRPr lang="en-US" sz="2400" b="1" dirty="0"/>
          </a:p>
        </p:txBody>
      </p:sp>
      <p:sp>
        <p:nvSpPr>
          <p:cNvPr id="3" name="Rectangle 2"/>
          <p:cNvSpPr/>
          <p:nvPr/>
        </p:nvSpPr>
        <p:spPr>
          <a:xfrm>
            <a:off x="720195" y="3343701"/>
            <a:ext cx="10875093" cy="2677656"/>
          </a:xfrm>
          <a:prstGeom prst="rect">
            <a:avLst/>
          </a:prstGeom>
        </p:spPr>
        <p:txBody>
          <a:bodyPr wrap="square">
            <a:spAutoFit/>
          </a:bodyPr>
          <a:lstStyle/>
          <a:p>
            <a:pPr algn="r"/>
            <a:r>
              <a:rPr lang="ar-IQ" sz="2400" dirty="0" smtClean="0"/>
              <a:t>ربما </a:t>
            </a:r>
            <a:r>
              <a:rPr lang="ar-IQ" sz="2400" dirty="0"/>
              <a:t>ليس من المبالغة القول إن الصداقة الحميمة بين الأطباء هي مثال للتعاون الحقيقي في الممارسة الطبية. على الرغم من وجود نهج وفهم مختلفين في معالجة مختلف الأمور ، يجب على الأطباء تعزيز التحسين من خلال تشجيع بعضهم البعض ، وخاصة أولئك الذين هم أقل خبرة. </a:t>
            </a:r>
            <a:endParaRPr lang="ar-IQ" sz="2400" dirty="0" smtClean="0"/>
          </a:p>
          <a:p>
            <a:pPr algn="r"/>
            <a:r>
              <a:rPr lang="ar-IQ" sz="2400" dirty="0" smtClean="0"/>
              <a:t>في </a:t>
            </a:r>
            <a:r>
              <a:rPr lang="ar-IQ" sz="2400" dirty="0"/>
              <a:t>سياق </a:t>
            </a:r>
            <a:r>
              <a:rPr lang="ar-IQ" sz="2400" dirty="0" smtClean="0"/>
              <a:t>ما </a:t>
            </a:r>
            <a:r>
              <a:rPr lang="ar-IQ" sz="2400" dirty="0"/>
              <a:t>، يرتبط وجود ثقافة التنمر عادة بالتسلسل الهرمي والأقدمية. في وقت أو آخر ، قد يضطر طبيب كبير للتعامل مع الصغار الذين يفتقرون إلى التدريب السريري المناسب ، على سبيل المثال. إلقاء اللوم عليهم وجعلهم يشعرون بأنهم أقل كفاءة - والأسوأ من ذلك عندما يحدث ذلك في وجود موظفين آخرين - لن </a:t>
            </a:r>
            <a:r>
              <a:rPr lang="ar-IQ" sz="2400" dirty="0" smtClean="0"/>
              <a:t>يؤدي</a:t>
            </a:r>
          </a:p>
          <a:p>
            <a:pPr algn="r"/>
            <a:r>
              <a:rPr lang="ar-IQ" sz="2400" dirty="0" smtClean="0"/>
              <a:t>ذلك </a:t>
            </a:r>
            <a:r>
              <a:rPr lang="ar-IQ" sz="2400" dirty="0"/>
              <a:t>إلا إلى زيادة الاستياء </a:t>
            </a:r>
            <a:r>
              <a:rPr lang="ar-IQ" sz="2400" dirty="0" smtClean="0"/>
              <a:t>العميق وفقدان التعاون</a:t>
            </a:r>
            <a:endParaRPr lang="en-US" sz="2400" dirty="0"/>
          </a:p>
        </p:txBody>
      </p:sp>
    </p:spTree>
    <p:extLst>
      <p:ext uri="{BB962C8B-B14F-4D97-AF65-F5344CB8AC3E}">
        <p14:creationId xmlns:p14="http://schemas.microsoft.com/office/powerpoint/2010/main" val="27617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7" y="982639"/>
            <a:ext cx="11054687" cy="2677656"/>
          </a:xfrm>
          <a:prstGeom prst="rect">
            <a:avLst/>
          </a:prstGeom>
        </p:spPr>
        <p:txBody>
          <a:bodyPr wrap="square">
            <a:spAutoFit/>
          </a:bodyPr>
          <a:lstStyle/>
          <a:p>
            <a:pPr marL="342900" indent="-342900" algn="r" rtl="1">
              <a:buFont typeface="Wingdings" panose="05000000000000000000" pitchFamily="2" charset="2"/>
              <a:buChar char="v"/>
            </a:pPr>
            <a:r>
              <a:rPr lang="ar-IQ" sz="2400" b="1" dirty="0" smtClean="0">
                <a:solidFill>
                  <a:srgbClr val="0070C0"/>
                </a:solidFill>
              </a:rPr>
              <a:t>الأحترام</a:t>
            </a:r>
          </a:p>
          <a:p>
            <a:pPr marL="342900" indent="-342900" algn="r" rtl="1">
              <a:buFont typeface="Wingdings" panose="05000000000000000000" pitchFamily="2" charset="2"/>
              <a:buChar char="v"/>
            </a:pPr>
            <a:endParaRPr lang="ar-IQ" sz="2400" dirty="0" smtClean="0"/>
          </a:p>
          <a:p>
            <a:pPr algn="r"/>
            <a:r>
              <a:rPr lang="ar-IQ" sz="2400" dirty="0" smtClean="0"/>
              <a:t>بالنسبة </a:t>
            </a:r>
            <a:r>
              <a:rPr lang="ar-IQ" sz="2400" dirty="0"/>
              <a:t>للعديد من الأطباء ، يعد الإجهاد والإرهاق من الأمور المألوفة للغاية. على الرغم من أن عوامل مثل ساعات العمل الطويلة والإرهاق معروفة عادةً بأنها تساهم في هذه الظروف ، إلا أننا لا نستطيع ببساطة إنكار أن إحدى المشكلات الأساسية العديدة هي التواصل غير الصحي أو المختل في مكان العمل</a:t>
            </a:r>
            <a:r>
              <a:rPr lang="ar-IQ" sz="2400" dirty="0" smtClean="0"/>
              <a:t>.</a:t>
            </a:r>
          </a:p>
          <a:p>
            <a:pPr algn="r"/>
            <a:r>
              <a:rPr lang="ar-IQ" sz="2400" dirty="0" smtClean="0"/>
              <a:t>التواصل </a:t>
            </a:r>
            <a:r>
              <a:rPr lang="ar-IQ" sz="2400" dirty="0"/>
              <a:t>الخالي من الاحترام - استخدام الكلمات المهينة والملاحظات الوقحة ، على سبيل المثال - يضر بالعلاقة بين الأطباء. لذلك ، </a:t>
            </a:r>
            <a:r>
              <a:rPr lang="ar-IQ" sz="2400" b="1" dirty="0"/>
              <a:t>من الضروري خلق بيئة تعزز اللطف والتسامح والاحترام المتبادل</a:t>
            </a:r>
            <a:endParaRPr lang="en-US" sz="2400" b="1" dirty="0"/>
          </a:p>
        </p:txBody>
      </p:sp>
    </p:spTree>
    <p:extLst>
      <p:ext uri="{BB962C8B-B14F-4D97-AF65-F5344CB8AC3E}">
        <p14:creationId xmlns:p14="http://schemas.microsoft.com/office/powerpoint/2010/main" val="3380860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726" y="572847"/>
            <a:ext cx="10931857" cy="2677656"/>
          </a:xfrm>
          <a:prstGeom prst="rect">
            <a:avLst/>
          </a:prstGeom>
        </p:spPr>
        <p:txBody>
          <a:bodyPr wrap="square">
            <a:spAutoFit/>
          </a:bodyPr>
          <a:lstStyle/>
          <a:p>
            <a:pPr marL="342900" indent="-342900" algn="r" rtl="1">
              <a:buFont typeface="Wingdings" panose="05000000000000000000" pitchFamily="2" charset="2"/>
              <a:buChar char="v"/>
            </a:pPr>
            <a:r>
              <a:rPr lang="ar-IQ" sz="2400" b="1" dirty="0" smtClean="0">
                <a:solidFill>
                  <a:srgbClr val="0070C0"/>
                </a:solidFill>
              </a:rPr>
              <a:t>السلوك اللائق</a:t>
            </a:r>
          </a:p>
          <a:p>
            <a:pPr algn="r" rtl="1"/>
            <a:endParaRPr lang="ar-IQ" sz="2400" b="1" dirty="0" smtClean="0">
              <a:solidFill>
                <a:srgbClr val="0070C0"/>
              </a:solidFill>
            </a:endParaRPr>
          </a:p>
          <a:p>
            <a:pPr algn="r"/>
            <a:r>
              <a:rPr lang="ar-IQ" sz="2400" dirty="0" smtClean="0"/>
              <a:t>أن سلوك </a:t>
            </a:r>
            <a:r>
              <a:rPr lang="ar-IQ" sz="2400" dirty="0"/>
              <a:t>المتخصصين في الرعاية الصحية هو حجر الزاوية في تقديم خدمات عالية الجودة للمرضى. عندما تتجلى الغطرسة والكراهية والتحيز في مجال الرعاية الصحية ، فإنها ستؤذي المجتمع الطبي في النهاية</a:t>
            </a:r>
            <a:r>
              <a:rPr lang="ar-IQ" sz="2400" dirty="0" smtClean="0"/>
              <a:t>.</a:t>
            </a:r>
          </a:p>
          <a:p>
            <a:pPr algn="r"/>
            <a:r>
              <a:rPr lang="ar-IQ" sz="2400" dirty="0" smtClean="0"/>
              <a:t> </a:t>
            </a:r>
            <a:r>
              <a:rPr lang="ar-IQ" sz="2400" dirty="0"/>
              <a:t>غالبًا ما تؤدي المشاعر والمواقف السلبية إلى سوء الفهم وعدم التسامح. من ناحية أخرى ، فإن الدفء في </a:t>
            </a:r>
            <a:r>
              <a:rPr lang="ar-IQ" sz="2400" dirty="0" smtClean="0"/>
              <a:t>الشخصية </a:t>
            </a:r>
            <a:r>
              <a:rPr lang="ar-IQ" sz="2400" dirty="0"/>
              <a:t>وكذلك الود تجاه </a:t>
            </a:r>
            <a:r>
              <a:rPr lang="ar-IQ" sz="2400" dirty="0" smtClean="0"/>
              <a:t>الزملاء </a:t>
            </a:r>
            <a:r>
              <a:rPr lang="ar-IQ" sz="2400" dirty="0"/>
              <a:t>من شأنه أن يؤدي </a:t>
            </a:r>
            <a:r>
              <a:rPr lang="ar-IQ" sz="2400" b="1" dirty="0"/>
              <a:t>إلى تحقيق غرض مشترك </a:t>
            </a:r>
            <a:r>
              <a:rPr lang="ar-IQ" sz="2400" dirty="0"/>
              <a:t>ويشجع في النهاية ممارسات </a:t>
            </a:r>
            <a:r>
              <a:rPr lang="ar-IQ" sz="2400" b="1" dirty="0"/>
              <a:t>العمل الأفضل</a:t>
            </a:r>
            <a:r>
              <a:rPr lang="ar-IQ" sz="2400" dirty="0"/>
              <a:t>.</a:t>
            </a:r>
            <a:endParaRPr lang="en-US" sz="2400" dirty="0"/>
          </a:p>
        </p:txBody>
      </p:sp>
      <p:sp>
        <p:nvSpPr>
          <p:cNvPr id="3" name="Rectangle 2"/>
          <p:cNvSpPr/>
          <p:nvPr/>
        </p:nvSpPr>
        <p:spPr>
          <a:xfrm>
            <a:off x="736979" y="4053090"/>
            <a:ext cx="10931857" cy="1938992"/>
          </a:xfrm>
          <a:prstGeom prst="rect">
            <a:avLst/>
          </a:prstGeom>
        </p:spPr>
        <p:txBody>
          <a:bodyPr wrap="square">
            <a:spAutoFit/>
          </a:bodyPr>
          <a:lstStyle/>
          <a:p>
            <a:pPr algn="r"/>
            <a:r>
              <a:rPr lang="ar-IQ" sz="2400" dirty="0" smtClean="0"/>
              <a:t>قد تحدث الخلافات بين الأطباء </a:t>
            </a:r>
            <a:r>
              <a:rPr lang="ar-IQ" sz="2400" dirty="0"/>
              <a:t>، لكن لا ينبغي أن تصل إلى حد إيذاء بعضهم البعض لفظيًا أو عاطفيًا أثناء الجدل. لن يؤدي ذلك إلا إلى جو مليء بالاستياء والعداء مما قد يؤثر على كيفية أداء الطبيب لمهامه أو مهامها. في نهاية المطاف ، قد يعرض هذا للخطر المصلحة الفضلى للمرضى ، ولكن عن غير قصد</a:t>
            </a:r>
            <a:r>
              <a:rPr lang="ar-IQ" sz="2400" dirty="0" smtClean="0"/>
              <a:t>.</a:t>
            </a:r>
          </a:p>
          <a:p>
            <a:pPr algn="r"/>
            <a:r>
              <a:rPr lang="ar-IQ" sz="2400" dirty="0" smtClean="0"/>
              <a:t> </a:t>
            </a:r>
            <a:r>
              <a:rPr lang="ar-IQ" sz="2400" dirty="0"/>
              <a:t>يجب التعامل مع أي </a:t>
            </a:r>
            <a:r>
              <a:rPr lang="ar-IQ" sz="2400" dirty="0" smtClean="0"/>
              <a:t>نزاع </a:t>
            </a:r>
            <a:r>
              <a:rPr lang="ar-IQ" sz="2400" dirty="0"/>
              <a:t>بطريقة مهنية حتى لا تصل المشكلات إلى الدور الأساسي للطبيب في تقديم أفضل رعاية للمرضى</a:t>
            </a:r>
            <a:endParaRPr lang="en-US" sz="2400" dirty="0"/>
          </a:p>
        </p:txBody>
      </p:sp>
    </p:spTree>
    <p:extLst>
      <p:ext uri="{BB962C8B-B14F-4D97-AF65-F5344CB8AC3E}">
        <p14:creationId xmlns:p14="http://schemas.microsoft.com/office/powerpoint/2010/main" val="54645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07320" y="1187354"/>
            <a:ext cx="11211724" cy="1815882"/>
          </a:xfrm>
          <a:prstGeom prst="rect">
            <a:avLst/>
          </a:prstGeom>
          <a:noFill/>
        </p:spPr>
        <p:txBody>
          <a:bodyPr wrap="none" rtlCol="0">
            <a:spAutoFit/>
          </a:bodyPr>
          <a:lstStyle/>
          <a:p>
            <a:pPr algn="r"/>
            <a:r>
              <a:rPr lang="ar-IQ" sz="2800" b="1" u="sng" dirty="0" smtClean="0"/>
              <a:t>عودة الى درس الحالة</a:t>
            </a:r>
          </a:p>
          <a:p>
            <a:pPr algn="r"/>
            <a:r>
              <a:rPr lang="ar-IQ" sz="2800" dirty="0" smtClean="0"/>
              <a:t>طبيب التخدير على حق عندما أحتار في سلوك الجراح الأول في العمليات ليس لأنه يعرض صحة </a:t>
            </a:r>
          </a:p>
          <a:p>
            <a:pPr algn="r"/>
            <a:r>
              <a:rPr lang="ar-IQ" sz="2800" dirty="0" smtClean="0"/>
              <a:t>المريض الى خطر فحسب بل لأنه لايحترم المريض ولازملائه في العمل.</a:t>
            </a:r>
          </a:p>
          <a:p>
            <a:pPr algn="r"/>
            <a:r>
              <a:rPr lang="ar-IQ" sz="2800" dirty="0" smtClean="0"/>
              <a:t>لذا عليه الألتزام بأخلاقيات المهنة برفض هذا السلوك ويجب عليه كذلك أتخاذ موقف  </a:t>
            </a:r>
            <a:endParaRPr lang="en-US" sz="2800" dirty="0"/>
          </a:p>
        </p:txBody>
      </p:sp>
    </p:spTree>
    <p:extLst>
      <p:ext uri="{BB962C8B-B14F-4D97-AF65-F5344CB8AC3E}">
        <p14:creationId xmlns:p14="http://schemas.microsoft.com/office/powerpoint/2010/main" val="241225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3133</TotalTime>
  <Words>3205</Words>
  <Application>Microsoft Office PowerPoint</Application>
  <PresentationFormat>Widescreen</PresentationFormat>
  <Paragraphs>160</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Mazin Alhassan</dc:creator>
  <cp:lastModifiedBy>Author</cp:lastModifiedBy>
  <cp:revision>89</cp:revision>
  <dcterms:created xsi:type="dcterms:W3CDTF">2021-01-30T13:14:24Z</dcterms:created>
  <dcterms:modified xsi:type="dcterms:W3CDTF">2022-11-02T08:56:15Z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